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4" r:id="rId3"/>
    <p:sldId id="257" r:id="rId4"/>
    <p:sldId id="405" r:id="rId5"/>
    <p:sldId id="408" r:id="rId6"/>
    <p:sldId id="430" r:id="rId7"/>
    <p:sldId id="428" r:id="rId8"/>
    <p:sldId id="305" r:id="rId9"/>
    <p:sldId id="406" r:id="rId10"/>
    <p:sldId id="407" r:id="rId11"/>
    <p:sldId id="429" r:id="rId12"/>
    <p:sldId id="410" r:id="rId13"/>
    <p:sldId id="411" r:id="rId14"/>
    <p:sldId id="412" r:id="rId15"/>
    <p:sldId id="409" r:id="rId16"/>
    <p:sldId id="413" r:id="rId17"/>
    <p:sldId id="417" r:id="rId18"/>
    <p:sldId id="414" r:id="rId19"/>
    <p:sldId id="431" r:id="rId20"/>
    <p:sldId id="418" r:id="rId21"/>
    <p:sldId id="423" r:id="rId22"/>
    <p:sldId id="420" r:id="rId23"/>
    <p:sldId id="419" r:id="rId24"/>
    <p:sldId id="421" r:id="rId25"/>
    <p:sldId id="426" r:id="rId26"/>
    <p:sldId id="427" r:id="rId27"/>
    <p:sldId id="346" r:id="rId2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31515"/>
    <a:srgbClr val="FF0000"/>
    <a:srgbClr val="FF5050"/>
    <a:srgbClr val="B85450"/>
    <a:srgbClr val="FFF2CC"/>
    <a:srgbClr val="FFFF99"/>
    <a:srgbClr val="6600FF"/>
    <a:srgbClr val="6666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80788" autoAdjust="0"/>
  </p:normalViewPr>
  <p:slideViewPr>
    <p:cSldViewPr>
      <p:cViewPr varScale="1">
        <p:scale>
          <a:sx n="67" d="100"/>
          <a:sy n="67" d="100"/>
        </p:scale>
        <p:origin x="19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2407C-77DD-4FE5-90D1-97B7421C6AB4}" type="datetimeFigureOut">
              <a:rPr lang="zh-TW" altLang="en-US" smtClean="0"/>
              <a:t>2020/11/11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FBA1-C134-4F03-AAF0-629D4CCFB1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227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D4594FE7-79DE-4743-B44B-C033815CFD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8812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999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901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7555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606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251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693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4936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075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159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711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56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200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7094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12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1793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54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8529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8055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3661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04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00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570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首先我們先介紹甚麼是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sparse representation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SR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的精神就是希望能透過一個字典，並將內部的資訊透過一定的權重來重組影像。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𝐼</a:t>
                </a:r>
                <a:r>
                  <a:rPr lang="zh-TW" altLang="zh-TW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𝑖≈𝜙𝛼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𝐼,𝑖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用圖解釋</a:t>
                </a: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081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871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797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5521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115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9" descr="MMS PTT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11188" y="1916113"/>
            <a:ext cx="7958137" cy="1223962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555875" y="3644900"/>
            <a:ext cx="6048375" cy="129698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59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5949950"/>
            <a:ext cx="2565400" cy="3317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99BEE-2601-4C5D-A72F-726CAA75A605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09C80-5BCA-4F29-802A-4178C135EC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ftr" sz="quarter" idx="12"/>
          </p:nvPr>
        </p:nvSpPr>
        <p:spPr>
          <a:xfrm>
            <a:off x="3549650" y="6453188"/>
            <a:ext cx="2967038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</p:spTree>
    <p:extLst>
      <p:ext uri="{BB962C8B-B14F-4D97-AF65-F5344CB8AC3E}">
        <p14:creationId xmlns:p14="http://schemas.microsoft.com/office/powerpoint/2010/main" val="93364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2DFA5-4AE4-40BF-8F26-77CEEC4F3A8C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C390-2A4D-4ECA-BAC0-263C2BF975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690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04038" y="0"/>
            <a:ext cx="2239962" cy="62261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572250" cy="62261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FFDE2-EAF0-4154-B19D-3D9792B56885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702CC-92DB-4CC6-ABE0-D1D7A169B8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7701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2"/>
          <p:cNvGraphicFramePr>
            <a:graphicFrameLocks noChangeAspect="1"/>
          </p:cNvGraphicFramePr>
          <p:nvPr userDrawn="1"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00" name="PhotoImpact" r:id="rId3" imgW="12673016" imgH="9295238" progId="">
                  <p:embed/>
                </p:oleObj>
              </mc:Choice>
              <mc:Fallback>
                <p:oleObj name="PhotoImpact" r:id="rId3" imgW="12673016" imgH="92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DE043-31F1-4968-90CF-DF6FAEE98B7F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46AD2-A7C6-4A94-BA36-81777CB752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9085644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5D58D-E605-4138-8FB7-36FFB82E8255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4BFB-CC41-4396-9522-FAD887D0F6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819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2C6A0-E4D9-4BF8-ABF2-F236452D4472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51B9C-4769-41FA-8BAF-30E5AEC879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08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01B8B-558D-4494-9EFF-D10791F550B7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4113-0CA7-4F7E-8E64-A770617770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58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83100-E514-432D-9126-F87DE51B9671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8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D01AA-696C-43D3-BE15-EA6D0EA7A8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921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BA1D1-8D1C-4E68-8386-2AC1A93D5FA0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4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5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AC327-57E2-4690-A8F5-B280188EFE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29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2A63-F070-42C3-912C-E3B28A724A88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3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4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61A41-D1E8-4B33-A5F1-9DD39741BD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82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246EE-78A7-47C5-B8BF-8B7117FCBEE7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5DCB4-8857-470E-BCC4-384BD841B5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8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1402D-0E9D-4543-AF33-0C3D0F6FD7A9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F05E1-5909-472C-A39A-134BCF6A97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683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62"/>
          <p:cNvGraphicFramePr>
            <a:graphicFrameLocks noChangeAspect="1"/>
          </p:cNvGraphicFramePr>
          <p:nvPr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" name="PhotoImpact" r:id="rId15" imgW="12673016" imgH="9295238" progId="">
                  <p:embed/>
                </p:oleObj>
              </mc:Choice>
              <mc:Fallback>
                <p:oleObj name="PhotoImpact" r:id="rId15" imgW="12673016" imgH="9295238" progId="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2025" y="0"/>
            <a:ext cx="69119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46AAA974-DF09-4C8A-B887-ACCBCD3E3593}" type="datetime1">
              <a:rPr lang="en-US" altLang="zh-TW"/>
              <a:pPr>
                <a:defRPr/>
              </a:pPr>
              <a:t>11/11/2020</a:t>
            </a:fld>
            <a:endParaRPr lang="en-US" altLang="zh-TW"/>
          </a:p>
        </p:txBody>
      </p:sp>
      <p:sp>
        <p:nvSpPr>
          <p:cNvPr id="1078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453188"/>
            <a:ext cx="29670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1079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5E8C3A00-28DE-4B6B-B600-DBA49224FF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" y="4026674"/>
            <a:ext cx="2459129" cy="14463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386" name="Rectangle 64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26F6B59-F0D5-4F6F-AD1B-E918678F1A51}" type="slidenum">
              <a:rPr lang="en-US" altLang="zh-TW" smtClean="0">
                <a:latin typeface="Courier New" pitchFamily="49" charset="0"/>
              </a:rPr>
              <a:pPr eaLnBrk="1" hangingPunct="1"/>
              <a:t>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902" y="2855872"/>
            <a:ext cx="8858250" cy="1425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endParaRPr lang="zh-TW" altLang="zh-TW" sz="3200" dirty="0" smtClean="0"/>
          </a:p>
        </p:txBody>
      </p:sp>
      <p:sp>
        <p:nvSpPr>
          <p:cNvPr id="6" name="矩形 5"/>
          <p:cNvSpPr/>
          <p:nvPr/>
        </p:nvSpPr>
        <p:spPr>
          <a:xfrm>
            <a:off x="4716016" y="5613221"/>
            <a:ext cx="5429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報告者：林清河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指導教授：黃士嘉 教授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zh-TW" altLang="en-US" sz="2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2020.11.21</a:t>
            </a:r>
            <a:endParaRPr lang="en-US" altLang="zh-TW" sz="2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268758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國立</a:t>
            </a:r>
            <a:r>
              <a:rPr kumimoji="0" lang="zh-TW" altLang="en-US" sz="40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臺北科技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大學 電</a:t>
            </a:r>
            <a:r>
              <a:rPr kumimoji="0" lang="zh-TW" altLang="en-US" sz="4000" kern="0" noProof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子工程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研究所  碩 士 班 畢 業 論 文 口 試</a:t>
            </a:r>
            <a:endParaRPr kumimoji="0" lang="zh-TW" altLang="en-US" sz="1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728" y="2999272"/>
            <a:ext cx="67687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設計與實作工廠即時監控資訊</a:t>
            </a:r>
            <a:r>
              <a:rPr kumimoji="0" lang="zh-TW" altLang="en-US" sz="28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系統</a:t>
            </a:r>
            <a:endParaRPr kumimoji="0" lang="en-US" altLang="zh-TW" sz="2800" kern="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Design and Development of the Factory Real-Time Information Monitoring System</a:t>
            </a:r>
            <a:endParaRPr kumimoji="0" lang="zh-TW" altLang="en-US" sz="2000" kern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監控層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資料傳輸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流程圖: 結束點 8"/>
          <p:cNvSpPr/>
          <p:nvPr/>
        </p:nvSpPr>
        <p:spPr bwMode="auto">
          <a:xfrm>
            <a:off x="238463" y="1970940"/>
            <a:ext cx="1738233" cy="64807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即時監控系統發動請求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流程圖: 程序 9"/>
          <p:cNvSpPr/>
          <p:nvPr/>
        </p:nvSpPr>
        <p:spPr bwMode="auto">
          <a:xfrm>
            <a:off x="2505756" y="1869776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將請求內容轉換成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流程圖: 程序 10"/>
          <p:cNvSpPr/>
          <p:nvPr/>
        </p:nvSpPr>
        <p:spPr bwMode="auto">
          <a:xfrm>
            <a:off x="5045008" y="1864821"/>
            <a:ext cx="132504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像控制層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發動請求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>
            <a:stCxn id="9" idx="3"/>
            <a:endCxn id="10" idx="1"/>
          </p:cNvCxnSpPr>
          <p:nvPr/>
        </p:nvCxnSpPr>
        <p:spPr bwMode="auto">
          <a:xfrm>
            <a:off x="1976696" y="2294976"/>
            <a:ext cx="52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線單箭頭接點 16"/>
          <p:cNvCxnSpPr>
            <a:stCxn id="10" idx="3"/>
            <a:endCxn id="11" idx="1"/>
          </p:cNvCxnSpPr>
          <p:nvPr/>
        </p:nvCxnSpPr>
        <p:spPr bwMode="auto">
          <a:xfrm flipV="1">
            <a:off x="4449972" y="2290021"/>
            <a:ext cx="595036" cy="4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流程圖: 程序 28"/>
          <p:cNvSpPr/>
          <p:nvPr/>
        </p:nvSpPr>
        <p:spPr bwMode="auto">
          <a:xfrm>
            <a:off x="6965089" y="1864821"/>
            <a:ext cx="1788062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API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接受控制層回傳資料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流程圖: 決策 29"/>
          <p:cNvSpPr/>
          <p:nvPr/>
        </p:nvSpPr>
        <p:spPr bwMode="auto">
          <a:xfrm>
            <a:off x="726600" y="3348522"/>
            <a:ext cx="2664295" cy="1987075"/>
          </a:xfrm>
          <a:prstGeom prst="flowChartDecision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判斷回傳資料是否有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錯誤訊息</a:t>
            </a: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810841" y="5294676"/>
            <a:ext cx="69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095753" y="3996072"/>
            <a:ext cx="76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否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流程圖: 程序 32"/>
          <p:cNvSpPr/>
          <p:nvPr/>
        </p:nvSpPr>
        <p:spPr bwMode="auto">
          <a:xfrm>
            <a:off x="3673616" y="5509511"/>
            <a:ext cx="1577633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將失敗訊息</a:t>
            </a:r>
            <a:endParaRPr lang="en-US" altLang="zh-TW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endParaRPr lang="zh-TW" altLang="en-US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流程圖: 結束點 33"/>
          <p:cNvSpPr/>
          <p:nvPr/>
        </p:nvSpPr>
        <p:spPr bwMode="auto">
          <a:xfrm>
            <a:off x="7332765" y="5611745"/>
            <a:ext cx="1507026" cy="64807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寫入資料庫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流程圖: 程序 34"/>
          <p:cNvSpPr/>
          <p:nvPr/>
        </p:nvSpPr>
        <p:spPr bwMode="auto">
          <a:xfrm>
            <a:off x="4474894" y="3909426"/>
            <a:ext cx="1577633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將回傳資料</a:t>
            </a:r>
            <a:endParaRPr lang="en-US" altLang="zh-TW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</a:t>
            </a:r>
            <a:r>
              <a:rPr lang="en-US" altLang="zh-TW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endParaRPr lang="zh-TW" altLang="en-US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03015" y="6422564"/>
            <a:ext cx="2967038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cxnSp>
        <p:nvCxnSpPr>
          <p:cNvPr id="39" name="肘形接點 38"/>
          <p:cNvCxnSpPr>
            <a:stCxn id="35" idx="3"/>
            <a:endCxn id="34" idx="0"/>
          </p:cNvCxnSpPr>
          <p:nvPr/>
        </p:nvCxnSpPr>
        <p:spPr bwMode="auto">
          <a:xfrm>
            <a:off x="6052527" y="4334626"/>
            <a:ext cx="2033751" cy="127711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肘形接點 40"/>
          <p:cNvCxnSpPr>
            <a:stCxn id="30" idx="2"/>
            <a:endCxn id="33" idx="1"/>
          </p:cNvCxnSpPr>
          <p:nvPr/>
        </p:nvCxnSpPr>
        <p:spPr bwMode="auto">
          <a:xfrm rot="16200000" flipH="1">
            <a:off x="2566625" y="4827720"/>
            <a:ext cx="599114" cy="16148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31515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直線單箭頭接點 48"/>
          <p:cNvCxnSpPr>
            <a:stCxn id="33" idx="3"/>
            <a:endCxn id="34" idx="1"/>
          </p:cNvCxnSpPr>
          <p:nvPr/>
        </p:nvCxnSpPr>
        <p:spPr bwMode="auto">
          <a:xfrm>
            <a:off x="5251249" y="5934711"/>
            <a:ext cx="2081516" cy="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線單箭頭接點 73"/>
          <p:cNvCxnSpPr/>
          <p:nvPr/>
        </p:nvCxnSpPr>
        <p:spPr bwMode="auto">
          <a:xfrm flipV="1">
            <a:off x="6370053" y="2285066"/>
            <a:ext cx="595036" cy="4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611" name="肘形接點 25610"/>
          <p:cNvCxnSpPr>
            <a:stCxn id="29" idx="2"/>
            <a:endCxn id="30" idx="0"/>
          </p:cNvCxnSpPr>
          <p:nvPr/>
        </p:nvCxnSpPr>
        <p:spPr bwMode="auto">
          <a:xfrm rot="5400000">
            <a:off x="4642284" y="131685"/>
            <a:ext cx="633301" cy="580037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線單箭頭接點 77"/>
          <p:cNvCxnSpPr>
            <a:endCxn id="35" idx="1"/>
          </p:cNvCxnSpPr>
          <p:nvPr/>
        </p:nvCxnSpPr>
        <p:spPr bwMode="auto">
          <a:xfrm flipV="1">
            <a:off x="3388232" y="4334626"/>
            <a:ext cx="1086662" cy="4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620" name="矩形 25619"/>
          <p:cNvSpPr/>
          <p:nvPr/>
        </p:nvSpPr>
        <p:spPr bwMode="auto">
          <a:xfrm>
            <a:off x="4832124" y="1729116"/>
            <a:ext cx="4132364" cy="116740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00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即時監控資訊系統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部屬在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Tomcat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核心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Spring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MVC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採用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Bootstrap</a:t>
            </a:r>
            <a:r>
              <a:rPr lang="zh-TW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RWD</a:t>
            </a:r>
            <a:r>
              <a:rPr lang="zh-TW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3525" lvl="1" indent="0">
              <a:spcBef>
                <a:spcPts val="1417"/>
              </a:spcBef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 descr="圖3_5系統架構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58" y="940862"/>
            <a:ext cx="4703430" cy="5043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5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(1/12)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溫濕度及重量感應模組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12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Picture 3" descr="圖4_6A溫濕度重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844824"/>
            <a:ext cx="4239037" cy="407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3"/>
          <p:cNvSpPr txBox="1"/>
          <p:nvPr/>
        </p:nvSpPr>
        <p:spPr>
          <a:xfrm>
            <a:off x="6804248" y="34672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溫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濕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度感應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68164" y="3424466"/>
            <a:ext cx="1271588" cy="300038"/>
            <a:chOff x="1068164" y="3424466"/>
            <a:chExt cx="1271588" cy="300038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1068164" y="3448279"/>
              <a:ext cx="1247775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2290539" y="3424466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91"/>
          <p:cNvSpPr txBox="1"/>
          <p:nvPr/>
        </p:nvSpPr>
        <p:spPr>
          <a:xfrm>
            <a:off x="960644" y="3382446"/>
            <a:ext cx="124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重量感應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553389" y="3503612"/>
            <a:ext cx="1308100" cy="302092"/>
            <a:chOff x="6553389" y="3503612"/>
            <a:chExt cx="1308100" cy="302092"/>
          </a:xfrm>
        </p:grpSpPr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6578789" y="3529479"/>
              <a:ext cx="1282700" cy="276225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6553389" y="3503612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4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溫濕度及火災警報模組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3" name="圖片 12" descr="C:\Users\hrne\AppData\Local\Microsoft\Windows\INetCache\Content.Word\圖4_7A溫濕度火光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46" y="1708326"/>
            <a:ext cx="3322320" cy="463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93"/>
          <p:cNvSpPr txBox="1"/>
          <p:nvPr/>
        </p:nvSpPr>
        <p:spPr>
          <a:xfrm>
            <a:off x="6172537" y="30437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溫濕度感應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7" name="文本框 93"/>
          <p:cNvSpPr txBox="1"/>
          <p:nvPr/>
        </p:nvSpPr>
        <p:spPr>
          <a:xfrm>
            <a:off x="6137429" y="16287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一氧化碳檢測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21" name="文本框 91"/>
          <p:cNvSpPr txBox="1"/>
          <p:nvPr/>
        </p:nvSpPr>
        <p:spPr>
          <a:xfrm>
            <a:off x="1829190" y="27427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火光感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979713" y="2743203"/>
            <a:ext cx="1786532" cy="389277"/>
            <a:chOff x="2349007" y="2743203"/>
            <a:chExt cx="1417237" cy="389277"/>
          </a:xfrm>
        </p:grpSpPr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2349007" y="2856255"/>
              <a:ext cx="1247775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3717031" y="2743203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3570841" y="2830855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325853" y="3228372"/>
            <a:ext cx="2165644" cy="219374"/>
            <a:chOff x="5557585" y="3034351"/>
            <a:chExt cx="2682240" cy="219374"/>
          </a:xfrm>
        </p:grpSpPr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5582192" y="3059751"/>
              <a:ext cx="2657633" cy="193974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57585" y="3034351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92767" y="2020441"/>
            <a:ext cx="2498730" cy="258070"/>
            <a:chOff x="5185192" y="1894507"/>
            <a:chExt cx="1743994" cy="258070"/>
          </a:xfrm>
        </p:grpSpPr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5216828" y="1894507"/>
              <a:ext cx="1712358" cy="227908"/>
            </a:xfrm>
            <a:custGeom>
              <a:avLst/>
              <a:gdLst>
                <a:gd name="T0" fmla="*/ 5 w 801"/>
                <a:gd name="T1" fmla="*/ 173 h 173"/>
                <a:gd name="T2" fmla="*/ 208 w 801"/>
                <a:gd name="T3" fmla="*/ 6 h 173"/>
                <a:gd name="T4" fmla="*/ 801 w 801"/>
                <a:gd name="T5" fmla="*/ 6 h 173"/>
                <a:gd name="T6" fmla="*/ 801 w 801"/>
                <a:gd name="T7" fmla="*/ 0 h 173"/>
                <a:gd name="T8" fmla="*/ 205 w 801"/>
                <a:gd name="T9" fmla="*/ 0 h 173"/>
                <a:gd name="T10" fmla="*/ 0 w 801"/>
                <a:gd name="T11" fmla="*/ 167 h 173"/>
                <a:gd name="T12" fmla="*/ 5 w 801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1" h="173">
                  <a:moveTo>
                    <a:pt x="5" y="173"/>
                  </a:moveTo>
                  <a:lnTo>
                    <a:pt x="208" y="6"/>
                  </a:lnTo>
                  <a:lnTo>
                    <a:pt x="801" y="6"/>
                  </a:lnTo>
                  <a:lnTo>
                    <a:pt x="801" y="0"/>
                  </a:lnTo>
                  <a:lnTo>
                    <a:pt x="205" y="0"/>
                  </a:lnTo>
                  <a:lnTo>
                    <a:pt x="0" y="167"/>
                  </a:lnTo>
                  <a:lnTo>
                    <a:pt x="5" y="173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185192" y="2101777"/>
              <a:ext cx="62037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6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電源控制模組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 descr="圖4_8A電源控制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40224"/>
            <a:ext cx="4207322" cy="4149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3"/>
          <p:cNvSpPr txBox="1"/>
          <p:nvPr/>
        </p:nvSpPr>
        <p:spPr>
          <a:xfrm>
            <a:off x="6639166" y="39964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電源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控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制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332045" y="4082173"/>
            <a:ext cx="1309839" cy="301625"/>
            <a:chOff x="6110018" y="4070723"/>
            <a:chExt cx="1309839" cy="301625"/>
          </a:xfrm>
        </p:grpSpPr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6137157" y="4096123"/>
              <a:ext cx="1282700" cy="276225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auto">
            <a:xfrm>
              <a:off x="6110018" y="4070723"/>
              <a:ext cx="39735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6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系統功能規劃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Picture 2" descr="圖3_6系統功能規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1772816"/>
            <a:ext cx="7222564" cy="428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5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主畫面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異常狀態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底色不同，用以提醒管理人員。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16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877898" y="2137578"/>
            <a:ext cx="7117968" cy="42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  <a:r>
              <a:rPr lang="zh-TW" altLang="zh-TW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感應裝置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隨工廠特性增減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 descr="C:\Users\hrne\AppData\Local\Microsoft\Windows\INetCache\Content.Word\圖4_3A感應裝置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" y="2247052"/>
            <a:ext cx="8995410" cy="3971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5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(7/12)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5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感應模組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警戒值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2" descr="圖4_4A警戒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5" y="1628774"/>
            <a:ext cx="8662378" cy="210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圖片 3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5" y="3900892"/>
            <a:ext cx="8662378" cy="2438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7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(8/12)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19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5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溫濕度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 descr="C:\Users\hrne\AppData\Local\Microsoft\Windows\INetCache\Content.Word\圖4_5C溫濕度報表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15" y="1944168"/>
            <a:ext cx="7272808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64C4BE5-6A23-4DFD-ABB3-597C03BFC83C}" type="slidenum">
              <a:rPr lang="en-US" altLang="zh-TW" smtClean="0">
                <a:latin typeface="Courier New" pitchFamily="49" charset="0"/>
              </a:rPr>
              <a:pPr eaLnBrk="1" hangingPunct="1"/>
              <a:t>2</a:t>
            </a:fld>
            <a:endParaRPr lang="en-US" altLang="zh-TW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27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裁切機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圖片 27" descr="C:\Users\hrne\AppData\Local\Microsoft\Windows\INetCache\Content.Word\圖4_9B裁切機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0" y="1844824"/>
            <a:ext cx="3655060" cy="389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圖片 28" descr="C:\Users\hrne\AppData\Local\Microsoft\Windows\INetCache\Content.Word\圖4_9C裁切機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4082415" cy="413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1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洗床機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C:\Users\hrne\AppData\Local\Microsoft\Windows\INetCache\Content.Word\圖4_11A洗床機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5925"/>
            <a:ext cx="3376598" cy="425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" descr="圖4_11B洗床機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8" y="1705925"/>
            <a:ext cx="3550248" cy="45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廠區任意位置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/>
          </a:p>
        </p:txBody>
      </p:sp>
      <p:pic>
        <p:nvPicPr>
          <p:cNvPr id="8" name="Picture 2" descr="圖4_12B產區位置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69817"/>
            <a:ext cx="4164949" cy="38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圖4_13A燈光測試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50" y="920304"/>
            <a:ext cx="3533755" cy="265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圖4_13B燈光測試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50" y="3774738"/>
            <a:ext cx="3646553" cy="27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即時監控傳輸實驗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模擬分別連接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感應裝置的傳輸時間。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次及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，每次間隔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秒計算其平均回應時間。</a:t>
            </a:r>
            <a:endParaRPr lang="zh-TW" altLang="en-US" dirty="0"/>
          </a:p>
        </p:txBody>
      </p:sp>
      <p:pic>
        <p:nvPicPr>
          <p:cNvPr id="11" name="圖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5577628" cy="3384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4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傳統工廠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工廠即時監控資訊系統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過往資料搭配目前的即時運作狀態調整工廠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產能，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實現靈活生產的目標，為</a:t>
            </a:r>
            <a:r>
              <a:rPr lang="zh-TW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智慧化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工廠目的作準備。</a:t>
            </a:r>
            <a:endParaRPr lang="zh-TW" altLang="zh-TW" dirty="0"/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74003"/>
              </p:ext>
            </p:extLst>
          </p:nvPr>
        </p:nvGraphicFramePr>
        <p:xfrm>
          <a:off x="683568" y="1556792"/>
          <a:ext cx="6984776" cy="26941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63601">
                  <a:extLst>
                    <a:ext uri="{9D8B030D-6E8A-4147-A177-3AD203B41FA5}">
                      <a16:colId xmlns:a16="http://schemas.microsoft.com/office/drawing/2014/main" val="2343476481"/>
                    </a:ext>
                  </a:extLst>
                </a:gridCol>
                <a:gridCol w="2076159">
                  <a:extLst>
                    <a:ext uri="{9D8B030D-6E8A-4147-A177-3AD203B41FA5}">
                      <a16:colId xmlns:a16="http://schemas.microsoft.com/office/drawing/2014/main" val="1202999396"/>
                    </a:ext>
                  </a:extLst>
                </a:gridCol>
                <a:gridCol w="2945016">
                  <a:extLst>
                    <a:ext uri="{9D8B030D-6E8A-4147-A177-3AD203B41FA5}">
                      <a16:colId xmlns:a16="http://schemas.microsoft.com/office/drawing/2014/main" val="2440361460"/>
                    </a:ext>
                  </a:extLst>
                </a:gridCol>
              </a:tblGrid>
              <a:tr h="3091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傳統工廠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工廠即時監控資訊系統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063653"/>
                  </a:ext>
                </a:extLst>
              </a:tr>
              <a:tr h="6595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收集及保存資料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人工方式檢測及記錄工具機運作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情形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利用外接感應裝置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自動收集資料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並儲存在資料庫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6157816"/>
                  </a:ext>
                </a:extLst>
              </a:tr>
              <a:tr h="3091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資料傳輸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人工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作業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無線網路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傳輸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605407"/>
                  </a:ext>
                </a:extLst>
              </a:tr>
              <a:tr h="13602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遠端即時監控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無資料呈現方式或是僅依靠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LED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螢幕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顯示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透過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電腦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智慧型裝置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監控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連接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台感應裝置下回應時間仍在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秒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34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0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1/2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Schlechtendahl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Keinert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Kretschmer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Lechler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“Making Existing Production Systems Industry 4.0-Ready,“ Production Engineering, vol. 9, no. 1, pp. 143-148, 2015.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Griffiths and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“The Fourth Industrial Revolution - Industry 4.0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 Instrumentation &amp; Measurement Magazine, vol. 78, pp. 218-235, Feb. 2019. 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Raposo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Rodrigues, 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Sinche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S. Silva, and F.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Boavida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“Industrial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Monitoring: Technologies and Architecture Proposal,” Sensors, vol. 18, no. 10, pp. 3658, Oct. 2018.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Dandan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Zhiqiang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Yongquan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“Research on Lightweight MVC Framework based on Spring MVC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in Proc. Sixth International Symposium on Computational Intelligence and Design (ISCID) 2013, Oct. 2013, ISBN 978–1-4799-0906-3.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Leff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Avraham,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Rayfield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James T, “Web-Application Development Using the Model/View/Controller design Pattern,” in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IEEE Enterprise Distributed Object Computing Conference, pp. 118-127, Sept. 2001.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Ethan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Marcotte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Web Design, A List Apart, May 2010.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Web Design (RWD) and User Experience, Nielson Norman Group, May 2014.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WebView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https://developer.android.com/reference/android/webkit/WebView.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Arduino“[Online]. Available: https://blog.jmaker.com.tw/arduino-tutorials-1/.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WeMos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D1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https://www.instructables.com/id/Programming-the-WeMos-Using-Arduino-SoftwareIDE/.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dht11”[Online]. Available: https://iscixin.github.io/freakhq/DHT11/.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Hx711”[Online]. Available: https://blog.jmaker.com.tw/hx711_set/.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FileAlame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https://circuitdigest.com/microcontroller-projects/arduino-flame-sensor-interfacing.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1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“Mq-7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http://www.learningaboutelectronics.com/Articles/MQ-7-carbon-monoxide-sensor-circuit-with-arduino.php.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ide”[Online]. Available: https://www.arduino.cc/.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https://pydoing.blogspot.com/2011/05/java-understanding-of-java-api.html.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“Eclipse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https://www.eclipse.org/. [Accessed: 6-Aug-2020] 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“Apache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Tomcat”[Online]. Available: http://tomcat.apache.org/.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http://www.mysql.com/documentation.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“Hibernate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https://www.tutorialspoint.com/hibernate/hibernate_architecture.htm.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[21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SiteMesh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https://sites.google.com/site/wintestsite1/my-blog/sitemesh-an-introduction.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https://jquery.com/.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“Bootstrap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https://getbootstrap.com/. [Accessed: 6-Aug-2020]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8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29699" name="頁尾版面配置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970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E0D6D0D-8A28-4F84-BA00-27FACBA56A30}" type="slidenum">
              <a:rPr lang="en-US" altLang="zh-TW" smtClean="0">
                <a:latin typeface="Courier New" pitchFamily="49" charset="0"/>
              </a:rPr>
              <a:pPr eaLnBrk="1" hangingPunct="1"/>
              <a:t>27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785794"/>
            <a:ext cx="9286908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 </a:t>
            </a:r>
            <a:r>
              <a:rPr lang="en-US" altLang="zh-TW" sz="54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Thanks !!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TW" sz="4400" kern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zh-TW" altLang="en-US" sz="2800" b="0" kern="0" dirty="0"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4678" y="3357562"/>
            <a:ext cx="2197654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TW" sz="54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</a:rPr>
              <a:t>Q &amp; A</a:t>
            </a:r>
            <a:endParaRPr lang="zh-TW" altLang="en-US" sz="54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(1/3)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協助傳統工廠升級，邁向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4.0-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為達到智慧化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可以收集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工廠內工具機設備的各項資訊。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8" name="Picture 3" descr="圖1_1工業革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2" y="2780928"/>
            <a:ext cx="8625733" cy="202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(2/3)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傳統工廠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現有方式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54013" lvl="1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只能看到當下的資訊，無法知道過往資料。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4013" lvl="1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若沒人在現場就不知道機台出現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6" y="2924944"/>
            <a:ext cx="2486025" cy="28289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59" y="2924944"/>
            <a:ext cx="2122891" cy="2828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71" y="2924944"/>
            <a:ext cx="3669077" cy="27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(3/3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傳統工廠問題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6" name="组合 76"/>
          <p:cNvGrpSpPr/>
          <p:nvPr/>
        </p:nvGrpSpPr>
        <p:grpSpPr>
          <a:xfrm>
            <a:off x="1813625" y="1193543"/>
            <a:ext cx="5546268" cy="5162015"/>
            <a:chOff x="5655101" y="1329876"/>
            <a:chExt cx="5546268" cy="5162015"/>
          </a:xfrm>
        </p:grpSpPr>
        <p:sp>
          <p:nvSpPr>
            <p:cNvPr id="47" name="Freeform 30"/>
            <p:cNvSpPr>
              <a:spLocks/>
            </p:cNvSpPr>
            <p:nvPr/>
          </p:nvSpPr>
          <p:spPr bwMode="auto">
            <a:xfrm rot="4320000">
              <a:off x="6437225" y="797747"/>
              <a:ext cx="1877096" cy="3441343"/>
            </a:xfrm>
            <a:custGeom>
              <a:avLst/>
              <a:gdLst>
                <a:gd name="T0" fmla="*/ 1069 w 1468"/>
                <a:gd name="T1" fmla="*/ 2104 h 2692"/>
                <a:gd name="T2" fmla="*/ 1253 w 1468"/>
                <a:gd name="T3" fmla="*/ 1036 h 2692"/>
                <a:gd name="T4" fmla="*/ 1253 w 1468"/>
                <a:gd name="T5" fmla="*/ 1032 h 2692"/>
                <a:gd name="T6" fmla="*/ 204 w 1468"/>
                <a:gd name="T7" fmla="*/ 0 h 2692"/>
                <a:gd name="T8" fmla="*/ 90 w 1468"/>
                <a:gd name="T9" fmla="*/ 1224 h 2692"/>
                <a:gd name="T10" fmla="*/ 860 w 1468"/>
                <a:gd name="T11" fmla="*/ 2393 h 2692"/>
                <a:gd name="T12" fmla="*/ 1468 w 1468"/>
                <a:gd name="T13" fmla="*/ 2692 h 2692"/>
                <a:gd name="T14" fmla="*/ 1069 w 1468"/>
                <a:gd name="T15" fmla="*/ 2104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8" h="2692">
                  <a:moveTo>
                    <a:pt x="1069" y="2104"/>
                  </a:moveTo>
                  <a:cubicBezTo>
                    <a:pt x="1099" y="1845"/>
                    <a:pt x="1241" y="1097"/>
                    <a:pt x="1253" y="1036"/>
                  </a:cubicBezTo>
                  <a:cubicBezTo>
                    <a:pt x="1253" y="1032"/>
                    <a:pt x="1253" y="1032"/>
                    <a:pt x="1253" y="1032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34" y="392"/>
                    <a:pt x="0" y="821"/>
                    <a:pt x="90" y="1224"/>
                  </a:cubicBezTo>
                  <a:cubicBezTo>
                    <a:pt x="192" y="1678"/>
                    <a:pt x="454" y="2098"/>
                    <a:pt x="860" y="2393"/>
                  </a:cubicBezTo>
                  <a:cubicBezTo>
                    <a:pt x="1049" y="2531"/>
                    <a:pt x="1255" y="2630"/>
                    <a:pt x="1468" y="2692"/>
                  </a:cubicBezTo>
                  <a:cubicBezTo>
                    <a:pt x="1168" y="2531"/>
                    <a:pt x="1049" y="2280"/>
                    <a:pt x="1069" y="2104"/>
                  </a:cubicBezTo>
                  <a:close/>
                </a:path>
              </a:pathLst>
            </a:custGeom>
            <a:solidFill>
              <a:srgbClr val="B9B8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" name="组合 75"/>
            <p:cNvGrpSpPr/>
            <p:nvPr/>
          </p:nvGrpSpPr>
          <p:grpSpPr>
            <a:xfrm>
              <a:off x="5968248" y="1329876"/>
              <a:ext cx="5233121" cy="5162015"/>
              <a:chOff x="5968248" y="1329876"/>
              <a:chExt cx="5233121" cy="5162015"/>
            </a:xfrm>
          </p:grpSpPr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7717360" y="1329876"/>
                <a:ext cx="3334692" cy="1983752"/>
              </a:xfrm>
              <a:custGeom>
                <a:avLst/>
                <a:gdLst>
                  <a:gd name="T0" fmla="*/ 1978 w 2605"/>
                  <a:gd name="T1" fmla="*/ 494 h 1551"/>
                  <a:gd name="T2" fmla="*/ 668 w 2605"/>
                  <a:gd name="T3" fmla="*/ 0 h 1551"/>
                  <a:gd name="T4" fmla="*/ 0 w 2605"/>
                  <a:gd name="T5" fmla="*/ 115 h 1551"/>
                  <a:gd name="T6" fmla="*/ 668 w 2605"/>
                  <a:gd name="T7" fmla="*/ 357 h 1551"/>
                  <a:gd name="T8" fmla="*/ 1148 w 2605"/>
                  <a:gd name="T9" fmla="*/ 1328 h 1551"/>
                  <a:gd name="T10" fmla="*/ 1150 w 2605"/>
                  <a:gd name="T11" fmla="*/ 1332 h 1551"/>
                  <a:gd name="T12" fmla="*/ 2605 w 2605"/>
                  <a:gd name="T13" fmla="*/ 1551 h 1551"/>
                  <a:gd name="T14" fmla="*/ 1978 w 2605"/>
                  <a:gd name="T15" fmla="*/ 494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05" h="1551">
                    <a:moveTo>
                      <a:pt x="1978" y="494"/>
                    </a:moveTo>
                    <a:cubicBezTo>
                      <a:pt x="1629" y="186"/>
                      <a:pt x="1170" y="0"/>
                      <a:pt x="668" y="0"/>
                    </a:cubicBezTo>
                    <a:cubicBezTo>
                      <a:pt x="434" y="0"/>
                      <a:pt x="209" y="41"/>
                      <a:pt x="0" y="115"/>
                    </a:cubicBezTo>
                    <a:cubicBezTo>
                      <a:pt x="338" y="69"/>
                      <a:pt x="581" y="202"/>
                      <a:pt x="668" y="357"/>
                    </a:cubicBezTo>
                    <a:cubicBezTo>
                      <a:pt x="797" y="584"/>
                      <a:pt x="1122" y="1273"/>
                      <a:pt x="1148" y="1328"/>
                    </a:cubicBezTo>
                    <a:cubicBezTo>
                      <a:pt x="1150" y="1332"/>
                      <a:pt x="1150" y="1332"/>
                      <a:pt x="1150" y="1332"/>
                    </a:cubicBezTo>
                    <a:cubicBezTo>
                      <a:pt x="2605" y="1551"/>
                      <a:pt x="2605" y="1551"/>
                      <a:pt x="2605" y="1551"/>
                    </a:cubicBezTo>
                    <a:cubicBezTo>
                      <a:pt x="2512" y="1134"/>
                      <a:pt x="2288" y="766"/>
                      <a:pt x="1978" y="494"/>
                    </a:cubicBezTo>
                    <a:close/>
                  </a:path>
                </a:pathLst>
              </a:custGeom>
              <a:solidFill>
                <a:srgbClr val="58B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Freeform 28"/>
              <p:cNvSpPr>
                <a:spLocks/>
              </p:cNvSpPr>
              <p:nvPr/>
            </p:nvSpPr>
            <p:spPr bwMode="auto">
              <a:xfrm>
                <a:off x="9544687" y="2353747"/>
                <a:ext cx="1656682" cy="3739972"/>
              </a:xfrm>
              <a:custGeom>
                <a:avLst/>
                <a:gdLst>
                  <a:gd name="T0" fmla="*/ 1139 w 1295"/>
                  <a:gd name="T1" fmla="*/ 613 h 2922"/>
                  <a:gd name="T2" fmla="*/ 826 w 1295"/>
                  <a:gd name="T3" fmla="*/ 0 h 2922"/>
                  <a:gd name="T4" fmla="*/ 779 w 1295"/>
                  <a:gd name="T5" fmla="*/ 710 h 2922"/>
                  <a:gd name="T6" fmla="*/ 4 w 1295"/>
                  <a:gd name="T7" fmla="*/ 1467 h 2922"/>
                  <a:gd name="T8" fmla="*/ 0 w 1295"/>
                  <a:gd name="T9" fmla="*/ 1470 h 2922"/>
                  <a:gd name="T10" fmla="*/ 242 w 1295"/>
                  <a:gd name="T11" fmla="*/ 2922 h 2922"/>
                  <a:gd name="T12" fmla="*/ 1054 w 1295"/>
                  <a:gd name="T13" fmla="*/ 1998 h 2922"/>
                  <a:gd name="T14" fmla="*/ 1139 w 1295"/>
                  <a:gd name="T15" fmla="*/ 613 h 2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5" h="2922">
                    <a:moveTo>
                      <a:pt x="1139" y="613"/>
                    </a:moveTo>
                    <a:cubicBezTo>
                      <a:pt x="1067" y="390"/>
                      <a:pt x="962" y="176"/>
                      <a:pt x="826" y="0"/>
                    </a:cubicBezTo>
                    <a:cubicBezTo>
                      <a:pt x="974" y="307"/>
                      <a:pt x="900" y="580"/>
                      <a:pt x="779" y="710"/>
                    </a:cubicBezTo>
                    <a:cubicBezTo>
                      <a:pt x="603" y="903"/>
                      <a:pt x="49" y="1425"/>
                      <a:pt x="4" y="1467"/>
                    </a:cubicBezTo>
                    <a:cubicBezTo>
                      <a:pt x="0" y="1470"/>
                      <a:pt x="0" y="1470"/>
                      <a:pt x="0" y="1470"/>
                    </a:cubicBezTo>
                    <a:cubicBezTo>
                      <a:pt x="242" y="2922"/>
                      <a:pt x="242" y="2922"/>
                      <a:pt x="242" y="2922"/>
                    </a:cubicBezTo>
                    <a:cubicBezTo>
                      <a:pt x="610" y="2704"/>
                      <a:pt x="891" y="2377"/>
                      <a:pt x="1054" y="1998"/>
                    </a:cubicBezTo>
                    <a:cubicBezTo>
                      <a:pt x="1239" y="1571"/>
                      <a:pt x="1295" y="1091"/>
                      <a:pt x="1139" y="613"/>
                    </a:cubicBezTo>
                    <a:close/>
                  </a:path>
                </a:pathLst>
              </a:custGeom>
              <a:solidFill>
                <a:srgbClr val="A11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6878355" y="4941865"/>
                <a:ext cx="3775525" cy="1550026"/>
              </a:xfrm>
              <a:custGeom>
                <a:avLst/>
                <a:gdLst>
                  <a:gd name="T0" fmla="*/ 2269 w 2952"/>
                  <a:gd name="T1" fmla="*/ 506 h 1208"/>
                  <a:gd name="T2" fmla="*/ 1310 w 2952"/>
                  <a:gd name="T3" fmla="*/ 2 h 1208"/>
                  <a:gd name="T4" fmla="*/ 1306 w 2952"/>
                  <a:gd name="T5" fmla="*/ 0 h 1208"/>
                  <a:gd name="T6" fmla="*/ 0 w 2952"/>
                  <a:gd name="T7" fmla="*/ 678 h 1208"/>
                  <a:gd name="T8" fmla="*/ 1129 w 2952"/>
                  <a:gd name="T9" fmla="*/ 1165 h 1208"/>
                  <a:gd name="T10" fmla="*/ 2479 w 2952"/>
                  <a:gd name="T11" fmla="*/ 795 h 1208"/>
                  <a:gd name="T12" fmla="*/ 2952 w 2952"/>
                  <a:gd name="T13" fmla="*/ 309 h 1208"/>
                  <a:gd name="T14" fmla="*/ 2269 w 2952"/>
                  <a:gd name="T15" fmla="*/ 506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2" h="1208">
                    <a:moveTo>
                      <a:pt x="2269" y="506"/>
                    </a:moveTo>
                    <a:cubicBezTo>
                      <a:pt x="2032" y="398"/>
                      <a:pt x="1364" y="31"/>
                      <a:pt x="1310" y="2"/>
                    </a:cubicBezTo>
                    <a:cubicBezTo>
                      <a:pt x="1306" y="0"/>
                      <a:pt x="1306" y="0"/>
                      <a:pt x="1306" y="0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321" y="961"/>
                      <a:pt x="718" y="1127"/>
                      <a:pt x="1129" y="1165"/>
                    </a:cubicBezTo>
                    <a:cubicBezTo>
                      <a:pt x="1592" y="1208"/>
                      <a:pt x="2073" y="1090"/>
                      <a:pt x="2479" y="795"/>
                    </a:cubicBezTo>
                    <a:cubicBezTo>
                      <a:pt x="2669" y="657"/>
                      <a:pt x="2826" y="492"/>
                      <a:pt x="2952" y="309"/>
                    </a:cubicBezTo>
                    <a:cubicBezTo>
                      <a:pt x="2706" y="544"/>
                      <a:pt x="2431" y="580"/>
                      <a:pt x="2269" y="506"/>
                    </a:cubicBezTo>
                    <a:close/>
                  </a:path>
                </a:pathLst>
              </a:custGeom>
              <a:solidFill>
                <a:srgbClr val="CC42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5968248" y="2901231"/>
                <a:ext cx="1877096" cy="3441343"/>
              </a:xfrm>
              <a:custGeom>
                <a:avLst/>
                <a:gdLst>
                  <a:gd name="T0" fmla="*/ 1069 w 1468"/>
                  <a:gd name="T1" fmla="*/ 2104 h 2692"/>
                  <a:gd name="T2" fmla="*/ 1253 w 1468"/>
                  <a:gd name="T3" fmla="*/ 1036 h 2692"/>
                  <a:gd name="T4" fmla="*/ 1253 w 1468"/>
                  <a:gd name="T5" fmla="*/ 1032 h 2692"/>
                  <a:gd name="T6" fmla="*/ 204 w 1468"/>
                  <a:gd name="T7" fmla="*/ 0 h 2692"/>
                  <a:gd name="T8" fmla="*/ 90 w 1468"/>
                  <a:gd name="T9" fmla="*/ 1224 h 2692"/>
                  <a:gd name="T10" fmla="*/ 860 w 1468"/>
                  <a:gd name="T11" fmla="*/ 2393 h 2692"/>
                  <a:gd name="T12" fmla="*/ 1468 w 1468"/>
                  <a:gd name="T13" fmla="*/ 2692 h 2692"/>
                  <a:gd name="T14" fmla="*/ 1069 w 1468"/>
                  <a:gd name="T15" fmla="*/ 2104 h 2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8" h="2692">
                    <a:moveTo>
                      <a:pt x="1069" y="2104"/>
                    </a:moveTo>
                    <a:cubicBezTo>
                      <a:pt x="1099" y="1845"/>
                      <a:pt x="1241" y="1097"/>
                      <a:pt x="1253" y="1036"/>
                    </a:cubicBezTo>
                    <a:cubicBezTo>
                      <a:pt x="1253" y="1032"/>
                      <a:pt x="1253" y="1032"/>
                      <a:pt x="1253" y="1032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34" y="392"/>
                      <a:pt x="0" y="821"/>
                      <a:pt x="90" y="1224"/>
                    </a:cubicBezTo>
                    <a:cubicBezTo>
                      <a:pt x="192" y="1678"/>
                      <a:pt x="454" y="2098"/>
                      <a:pt x="860" y="2393"/>
                    </a:cubicBezTo>
                    <a:cubicBezTo>
                      <a:pt x="1049" y="2531"/>
                      <a:pt x="1255" y="2630"/>
                      <a:pt x="1468" y="2692"/>
                    </a:cubicBezTo>
                    <a:cubicBezTo>
                      <a:pt x="1168" y="2531"/>
                      <a:pt x="1049" y="2280"/>
                      <a:pt x="1069" y="2104"/>
                    </a:cubicBezTo>
                    <a:close/>
                  </a:path>
                </a:pathLst>
              </a:custGeom>
              <a:solidFill>
                <a:srgbClr val="F47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6018022" y="1685387"/>
                <a:ext cx="1933978" cy="2261048"/>
              </a:xfrm>
              <a:custGeom>
                <a:avLst/>
                <a:gdLst>
                  <a:gd name="T0" fmla="*/ 977 w 1515"/>
                  <a:gd name="T1" fmla="*/ 0 h 1764"/>
                  <a:gd name="T2" fmla="*/ 103 w 1515"/>
                  <a:gd name="T3" fmla="*/ 1093 h 1764"/>
                  <a:gd name="T4" fmla="*/ 6 w 1515"/>
                  <a:gd name="T5" fmla="*/ 1764 h 1764"/>
                  <a:gd name="T6" fmla="*/ 443 w 1515"/>
                  <a:gd name="T7" fmla="*/ 1204 h 1764"/>
                  <a:gd name="T8" fmla="*/ 1515 w 1515"/>
                  <a:gd name="T9" fmla="*/ 1048 h 1764"/>
                  <a:gd name="T10" fmla="*/ 977 w 1515"/>
                  <a:gd name="T11" fmla="*/ 0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5" h="1764">
                    <a:moveTo>
                      <a:pt x="977" y="0"/>
                    </a:moveTo>
                    <a:cubicBezTo>
                      <a:pt x="577" y="238"/>
                      <a:pt x="258" y="616"/>
                      <a:pt x="103" y="1093"/>
                    </a:cubicBezTo>
                    <a:cubicBezTo>
                      <a:pt x="31" y="1316"/>
                      <a:pt x="0" y="1543"/>
                      <a:pt x="6" y="1764"/>
                    </a:cubicBezTo>
                    <a:cubicBezTo>
                      <a:pt x="67" y="1429"/>
                      <a:pt x="268" y="1239"/>
                      <a:pt x="443" y="1204"/>
                    </a:cubicBezTo>
                    <a:cubicBezTo>
                      <a:pt x="698" y="1152"/>
                      <a:pt x="1454" y="1056"/>
                      <a:pt x="1515" y="1048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B9B8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7020559" y="2225763"/>
                <a:ext cx="319962" cy="447946"/>
              </a:xfrm>
              <a:custGeom>
                <a:avLst/>
                <a:gdLst>
                  <a:gd name="T0" fmla="*/ 126 w 252"/>
                  <a:gd name="T1" fmla="*/ 0 h 346"/>
                  <a:gd name="T2" fmla="*/ 169 w 252"/>
                  <a:gd name="T3" fmla="*/ 6 h 346"/>
                  <a:gd name="T4" fmla="*/ 202 w 252"/>
                  <a:gd name="T5" fmla="*/ 24 h 346"/>
                  <a:gd name="T6" fmla="*/ 226 w 252"/>
                  <a:gd name="T7" fmla="*/ 52 h 346"/>
                  <a:gd name="T8" fmla="*/ 241 w 252"/>
                  <a:gd name="T9" fmla="*/ 88 h 346"/>
                  <a:gd name="T10" fmla="*/ 250 w 252"/>
                  <a:gd name="T11" fmla="*/ 129 h 346"/>
                  <a:gd name="T12" fmla="*/ 252 w 252"/>
                  <a:gd name="T13" fmla="*/ 173 h 346"/>
                  <a:gd name="T14" fmla="*/ 250 w 252"/>
                  <a:gd name="T15" fmla="*/ 217 h 346"/>
                  <a:gd name="T16" fmla="*/ 241 w 252"/>
                  <a:gd name="T17" fmla="*/ 258 h 346"/>
                  <a:gd name="T18" fmla="*/ 226 w 252"/>
                  <a:gd name="T19" fmla="*/ 294 h 346"/>
                  <a:gd name="T20" fmla="*/ 202 w 252"/>
                  <a:gd name="T21" fmla="*/ 322 h 346"/>
                  <a:gd name="T22" fmla="*/ 169 w 252"/>
                  <a:gd name="T23" fmla="*/ 340 h 346"/>
                  <a:gd name="T24" fmla="*/ 126 w 252"/>
                  <a:gd name="T25" fmla="*/ 346 h 346"/>
                  <a:gd name="T26" fmla="*/ 83 w 252"/>
                  <a:gd name="T27" fmla="*/ 340 h 346"/>
                  <a:gd name="T28" fmla="*/ 50 w 252"/>
                  <a:gd name="T29" fmla="*/ 322 h 346"/>
                  <a:gd name="T30" fmla="*/ 27 w 252"/>
                  <a:gd name="T31" fmla="*/ 294 h 346"/>
                  <a:gd name="T32" fmla="*/ 11 w 252"/>
                  <a:gd name="T33" fmla="*/ 258 h 346"/>
                  <a:gd name="T34" fmla="*/ 3 w 252"/>
                  <a:gd name="T35" fmla="*/ 217 h 346"/>
                  <a:gd name="T36" fmla="*/ 0 w 252"/>
                  <a:gd name="T37" fmla="*/ 173 h 346"/>
                  <a:gd name="T38" fmla="*/ 3 w 252"/>
                  <a:gd name="T39" fmla="*/ 129 h 346"/>
                  <a:gd name="T40" fmla="*/ 11 w 252"/>
                  <a:gd name="T41" fmla="*/ 88 h 346"/>
                  <a:gd name="T42" fmla="*/ 27 w 252"/>
                  <a:gd name="T43" fmla="*/ 52 h 346"/>
                  <a:gd name="T44" fmla="*/ 50 w 252"/>
                  <a:gd name="T45" fmla="*/ 24 h 346"/>
                  <a:gd name="T46" fmla="*/ 83 w 252"/>
                  <a:gd name="T47" fmla="*/ 6 h 346"/>
                  <a:gd name="T48" fmla="*/ 126 w 252"/>
                  <a:gd name="T49" fmla="*/ 0 h 346"/>
                  <a:gd name="T50" fmla="*/ 126 w 252"/>
                  <a:gd name="T51" fmla="*/ 45 h 346"/>
                  <a:gd name="T52" fmla="*/ 102 w 252"/>
                  <a:gd name="T53" fmla="*/ 50 h 346"/>
                  <a:gd name="T54" fmla="*/ 85 w 252"/>
                  <a:gd name="T55" fmla="*/ 65 h 346"/>
                  <a:gd name="T56" fmla="*/ 74 w 252"/>
                  <a:gd name="T57" fmla="*/ 86 h 346"/>
                  <a:gd name="T58" fmla="*/ 67 w 252"/>
                  <a:gd name="T59" fmla="*/ 113 h 346"/>
                  <a:gd name="T60" fmla="*/ 64 w 252"/>
                  <a:gd name="T61" fmla="*/ 142 h 346"/>
                  <a:gd name="T62" fmla="*/ 63 w 252"/>
                  <a:gd name="T63" fmla="*/ 173 h 346"/>
                  <a:gd name="T64" fmla="*/ 64 w 252"/>
                  <a:gd name="T65" fmla="*/ 204 h 346"/>
                  <a:gd name="T66" fmla="*/ 67 w 252"/>
                  <a:gd name="T67" fmla="*/ 233 h 346"/>
                  <a:gd name="T68" fmla="*/ 74 w 252"/>
                  <a:gd name="T69" fmla="*/ 260 h 346"/>
                  <a:gd name="T70" fmla="*/ 85 w 252"/>
                  <a:gd name="T71" fmla="*/ 281 h 346"/>
                  <a:gd name="T72" fmla="*/ 102 w 252"/>
                  <a:gd name="T73" fmla="*/ 296 h 346"/>
                  <a:gd name="T74" fmla="*/ 126 w 252"/>
                  <a:gd name="T75" fmla="*/ 301 h 346"/>
                  <a:gd name="T76" fmla="*/ 150 w 252"/>
                  <a:gd name="T77" fmla="*/ 296 h 346"/>
                  <a:gd name="T78" fmla="*/ 167 w 252"/>
                  <a:gd name="T79" fmla="*/ 281 h 346"/>
                  <a:gd name="T80" fmla="*/ 179 w 252"/>
                  <a:gd name="T81" fmla="*/ 260 h 346"/>
                  <a:gd name="T82" fmla="*/ 185 w 252"/>
                  <a:gd name="T83" fmla="*/ 233 h 346"/>
                  <a:gd name="T84" fmla="*/ 189 w 252"/>
                  <a:gd name="T85" fmla="*/ 204 h 346"/>
                  <a:gd name="T86" fmla="*/ 189 w 252"/>
                  <a:gd name="T87" fmla="*/ 173 h 346"/>
                  <a:gd name="T88" fmla="*/ 189 w 252"/>
                  <a:gd name="T89" fmla="*/ 142 h 346"/>
                  <a:gd name="T90" fmla="*/ 185 w 252"/>
                  <a:gd name="T91" fmla="*/ 113 h 346"/>
                  <a:gd name="T92" fmla="*/ 179 w 252"/>
                  <a:gd name="T93" fmla="*/ 86 h 346"/>
                  <a:gd name="T94" fmla="*/ 167 w 252"/>
                  <a:gd name="T95" fmla="*/ 65 h 346"/>
                  <a:gd name="T96" fmla="*/ 150 w 252"/>
                  <a:gd name="T97" fmla="*/ 50 h 346"/>
                  <a:gd name="T98" fmla="*/ 126 w 252"/>
                  <a:gd name="T99" fmla="*/ 4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6">
                    <a:moveTo>
                      <a:pt x="126" y="0"/>
                    </a:moveTo>
                    <a:cubicBezTo>
                      <a:pt x="142" y="0"/>
                      <a:pt x="157" y="2"/>
                      <a:pt x="169" y="6"/>
                    </a:cubicBezTo>
                    <a:cubicBezTo>
                      <a:pt x="182" y="11"/>
                      <a:pt x="193" y="17"/>
                      <a:pt x="202" y="24"/>
                    </a:cubicBezTo>
                    <a:cubicBezTo>
                      <a:pt x="211" y="32"/>
                      <a:pt x="219" y="41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1" y="143"/>
                      <a:pt x="252" y="158"/>
                      <a:pt x="252" y="173"/>
                    </a:cubicBezTo>
                    <a:cubicBezTo>
                      <a:pt x="252" y="188"/>
                      <a:pt x="251" y="203"/>
                      <a:pt x="250" y="217"/>
                    </a:cubicBezTo>
                    <a:cubicBezTo>
                      <a:pt x="248" y="232"/>
                      <a:pt x="245" y="246"/>
                      <a:pt x="241" y="258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19" y="304"/>
                      <a:pt x="211" y="314"/>
                      <a:pt x="202" y="322"/>
                    </a:cubicBezTo>
                    <a:cubicBezTo>
                      <a:pt x="193" y="329"/>
                      <a:pt x="182" y="336"/>
                      <a:pt x="169" y="340"/>
                    </a:cubicBezTo>
                    <a:cubicBezTo>
                      <a:pt x="157" y="344"/>
                      <a:pt x="142" y="346"/>
                      <a:pt x="126" y="346"/>
                    </a:cubicBezTo>
                    <a:cubicBezTo>
                      <a:pt x="110" y="346"/>
                      <a:pt x="96" y="344"/>
                      <a:pt x="83" y="340"/>
                    </a:cubicBezTo>
                    <a:cubicBezTo>
                      <a:pt x="71" y="336"/>
                      <a:pt x="60" y="329"/>
                      <a:pt x="50" y="322"/>
                    </a:cubicBezTo>
                    <a:cubicBezTo>
                      <a:pt x="41" y="314"/>
                      <a:pt x="33" y="304"/>
                      <a:pt x="27" y="294"/>
                    </a:cubicBezTo>
                    <a:cubicBezTo>
                      <a:pt x="20" y="283"/>
                      <a:pt x="15" y="271"/>
                      <a:pt x="11" y="258"/>
                    </a:cubicBezTo>
                    <a:cubicBezTo>
                      <a:pt x="7" y="246"/>
                      <a:pt x="4" y="232"/>
                      <a:pt x="3" y="217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4" y="114"/>
                      <a:pt x="7" y="101"/>
                      <a:pt x="11" y="88"/>
                    </a:cubicBezTo>
                    <a:cubicBezTo>
                      <a:pt x="15" y="75"/>
                      <a:pt x="20" y="63"/>
                      <a:pt x="27" y="52"/>
                    </a:cubicBezTo>
                    <a:cubicBezTo>
                      <a:pt x="33" y="41"/>
                      <a:pt x="41" y="32"/>
                      <a:pt x="50" y="24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6" y="0"/>
                    </a:cubicBezTo>
                    <a:close/>
                    <a:moveTo>
                      <a:pt x="126" y="45"/>
                    </a:moveTo>
                    <a:cubicBezTo>
                      <a:pt x="117" y="45"/>
                      <a:pt x="109" y="47"/>
                      <a:pt x="102" y="50"/>
                    </a:cubicBezTo>
                    <a:cubicBezTo>
                      <a:pt x="96" y="54"/>
                      <a:pt x="90" y="58"/>
                      <a:pt x="85" y="65"/>
                    </a:cubicBezTo>
                    <a:cubicBezTo>
                      <a:pt x="80" y="71"/>
                      <a:pt x="77" y="78"/>
                      <a:pt x="74" y="86"/>
                    </a:cubicBezTo>
                    <a:cubicBezTo>
                      <a:pt x="71" y="94"/>
                      <a:pt x="69" y="103"/>
                      <a:pt x="67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3" y="153"/>
                      <a:pt x="63" y="163"/>
                      <a:pt x="63" y="173"/>
                    </a:cubicBezTo>
                    <a:cubicBezTo>
                      <a:pt x="63" y="183"/>
                      <a:pt x="63" y="193"/>
                      <a:pt x="64" y="204"/>
                    </a:cubicBezTo>
                    <a:cubicBezTo>
                      <a:pt x="65" y="214"/>
                      <a:pt x="66" y="224"/>
                      <a:pt x="67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0" y="275"/>
                      <a:pt x="85" y="281"/>
                    </a:cubicBezTo>
                    <a:cubicBezTo>
                      <a:pt x="90" y="288"/>
                      <a:pt x="96" y="292"/>
                      <a:pt x="102" y="296"/>
                    </a:cubicBezTo>
                    <a:cubicBezTo>
                      <a:pt x="109" y="299"/>
                      <a:pt x="117" y="301"/>
                      <a:pt x="126" y="301"/>
                    </a:cubicBezTo>
                    <a:cubicBezTo>
                      <a:pt x="135" y="301"/>
                      <a:pt x="143" y="299"/>
                      <a:pt x="150" y="296"/>
                    </a:cubicBezTo>
                    <a:cubicBezTo>
                      <a:pt x="157" y="292"/>
                      <a:pt x="163" y="288"/>
                      <a:pt x="167" y="281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5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89" y="183"/>
                      <a:pt x="189" y="173"/>
                    </a:cubicBezTo>
                    <a:cubicBezTo>
                      <a:pt x="189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5" y="113"/>
                    </a:cubicBezTo>
                    <a:cubicBezTo>
                      <a:pt x="184" y="103"/>
                      <a:pt x="182" y="94"/>
                      <a:pt x="179" y="86"/>
                    </a:cubicBezTo>
                    <a:cubicBezTo>
                      <a:pt x="176" y="78"/>
                      <a:pt x="172" y="71"/>
                      <a:pt x="167" y="65"/>
                    </a:cubicBezTo>
                    <a:cubicBezTo>
                      <a:pt x="163" y="58"/>
                      <a:pt x="157" y="54"/>
                      <a:pt x="150" y="50"/>
                    </a:cubicBezTo>
                    <a:cubicBezTo>
                      <a:pt x="143" y="47"/>
                      <a:pt x="135" y="45"/>
                      <a:pt x="1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7397403" y="2232871"/>
                <a:ext cx="177758" cy="433725"/>
              </a:xfrm>
              <a:custGeom>
                <a:avLst/>
                <a:gdLst>
                  <a:gd name="T0" fmla="*/ 33 w 142"/>
                  <a:gd name="T1" fmla="*/ 93 h 341"/>
                  <a:gd name="T2" fmla="*/ 22 w 142"/>
                  <a:gd name="T3" fmla="*/ 96 h 341"/>
                  <a:gd name="T4" fmla="*/ 13 w 142"/>
                  <a:gd name="T5" fmla="*/ 94 h 341"/>
                  <a:gd name="T6" fmla="*/ 6 w 142"/>
                  <a:gd name="T7" fmla="*/ 89 h 341"/>
                  <a:gd name="T8" fmla="*/ 2 w 142"/>
                  <a:gd name="T9" fmla="*/ 82 h 341"/>
                  <a:gd name="T10" fmla="*/ 0 w 142"/>
                  <a:gd name="T11" fmla="*/ 74 h 341"/>
                  <a:gd name="T12" fmla="*/ 2 w 142"/>
                  <a:gd name="T13" fmla="*/ 64 h 341"/>
                  <a:gd name="T14" fmla="*/ 11 w 142"/>
                  <a:gd name="T15" fmla="*/ 56 h 341"/>
                  <a:gd name="T16" fmla="*/ 96 w 142"/>
                  <a:gd name="T17" fmla="*/ 5 h 341"/>
                  <a:gd name="T18" fmla="*/ 104 w 142"/>
                  <a:gd name="T19" fmla="*/ 2 h 341"/>
                  <a:gd name="T20" fmla="*/ 112 w 142"/>
                  <a:gd name="T21" fmla="*/ 0 h 341"/>
                  <a:gd name="T22" fmla="*/ 123 w 142"/>
                  <a:gd name="T23" fmla="*/ 2 h 341"/>
                  <a:gd name="T24" fmla="*/ 133 w 142"/>
                  <a:gd name="T25" fmla="*/ 8 h 341"/>
                  <a:gd name="T26" fmla="*/ 140 w 142"/>
                  <a:gd name="T27" fmla="*/ 18 h 341"/>
                  <a:gd name="T28" fmla="*/ 142 w 142"/>
                  <a:gd name="T29" fmla="*/ 31 h 341"/>
                  <a:gd name="T30" fmla="*/ 142 w 142"/>
                  <a:gd name="T31" fmla="*/ 311 h 341"/>
                  <a:gd name="T32" fmla="*/ 140 w 142"/>
                  <a:gd name="T33" fmla="*/ 325 h 341"/>
                  <a:gd name="T34" fmla="*/ 133 w 142"/>
                  <a:gd name="T35" fmla="*/ 334 h 341"/>
                  <a:gd name="T36" fmla="*/ 123 w 142"/>
                  <a:gd name="T37" fmla="*/ 339 h 341"/>
                  <a:gd name="T38" fmla="*/ 111 w 142"/>
                  <a:gd name="T39" fmla="*/ 341 h 341"/>
                  <a:gd name="T40" fmla="*/ 100 w 142"/>
                  <a:gd name="T41" fmla="*/ 339 h 341"/>
                  <a:gd name="T42" fmla="*/ 90 w 142"/>
                  <a:gd name="T43" fmla="*/ 334 h 341"/>
                  <a:gd name="T44" fmla="*/ 83 w 142"/>
                  <a:gd name="T45" fmla="*/ 325 h 341"/>
                  <a:gd name="T46" fmla="*/ 80 w 142"/>
                  <a:gd name="T47" fmla="*/ 311 h 341"/>
                  <a:gd name="T48" fmla="*/ 80 w 142"/>
                  <a:gd name="T49" fmla="*/ 63 h 341"/>
                  <a:gd name="T50" fmla="*/ 33 w 142"/>
                  <a:gd name="T51" fmla="*/ 9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341">
                    <a:moveTo>
                      <a:pt x="33" y="93"/>
                    </a:moveTo>
                    <a:cubicBezTo>
                      <a:pt x="29" y="95"/>
                      <a:pt x="25" y="96"/>
                      <a:pt x="22" y="96"/>
                    </a:cubicBezTo>
                    <a:cubicBezTo>
                      <a:pt x="19" y="96"/>
                      <a:pt x="16" y="96"/>
                      <a:pt x="13" y="94"/>
                    </a:cubicBezTo>
                    <a:cubicBezTo>
                      <a:pt x="11" y="93"/>
                      <a:pt x="8" y="91"/>
                      <a:pt x="6" y="89"/>
                    </a:cubicBezTo>
                    <a:cubicBezTo>
                      <a:pt x="4" y="87"/>
                      <a:pt x="3" y="85"/>
                      <a:pt x="2" y="82"/>
                    </a:cubicBezTo>
                    <a:cubicBezTo>
                      <a:pt x="1" y="80"/>
                      <a:pt x="0" y="77"/>
                      <a:pt x="0" y="74"/>
                    </a:cubicBezTo>
                    <a:cubicBezTo>
                      <a:pt x="0" y="71"/>
                      <a:pt x="1" y="68"/>
                      <a:pt x="2" y="64"/>
                    </a:cubicBezTo>
                    <a:cubicBezTo>
                      <a:pt x="4" y="61"/>
                      <a:pt x="7" y="58"/>
                      <a:pt x="11" y="56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9" y="3"/>
                      <a:pt x="101" y="2"/>
                      <a:pt x="104" y="2"/>
                    </a:cubicBezTo>
                    <a:cubicBezTo>
                      <a:pt x="107" y="1"/>
                      <a:pt x="110" y="1"/>
                      <a:pt x="112" y="0"/>
                    </a:cubicBezTo>
                    <a:cubicBezTo>
                      <a:pt x="116" y="0"/>
                      <a:pt x="120" y="1"/>
                      <a:pt x="123" y="2"/>
                    </a:cubicBezTo>
                    <a:cubicBezTo>
                      <a:pt x="127" y="4"/>
                      <a:pt x="130" y="6"/>
                      <a:pt x="133" y="8"/>
                    </a:cubicBezTo>
                    <a:cubicBezTo>
                      <a:pt x="136" y="11"/>
                      <a:pt x="138" y="14"/>
                      <a:pt x="140" y="18"/>
                    </a:cubicBezTo>
                    <a:cubicBezTo>
                      <a:pt x="141" y="22"/>
                      <a:pt x="142" y="26"/>
                      <a:pt x="142" y="31"/>
                    </a:cubicBezTo>
                    <a:cubicBezTo>
                      <a:pt x="142" y="311"/>
                      <a:pt x="142" y="311"/>
                      <a:pt x="142" y="311"/>
                    </a:cubicBezTo>
                    <a:cubicBezTo>
                      <a:pt x="142" y="316"/>
                      <a:pt x="141" y="321"/>
                      <a:pt x="140" y="325"/>
                    </a:cubicBezTo>
                    <a:cubicBezTo>
                      <a:pt x="138" y="328"/>
                      <a:pt x="135" y="331"/>
                      <a:pt x="133" y="334"/>
                    </a:cubicBezTo>
                    <a:cubicBezTo>
                      <a:pt x="130" y="336"/>
                      <a:pt x="126" y="338"/>
                      <a:pt x="123" y="339"/>
                    </a:cubicBezTo>
                    <a:cubicBezTo>
                      <a:pt x="119" y="341"/>
                      <a:pt x="115" y="341"/>
                      <a:pt x="111" y="341"/>
                    </a:cubicBezTo>
                    <a:cubicBezTo>
                      <a:pt x="107" y="341"/>
                      <a:pt x="104" y="341"/>
                      <a:pt x="100" y="339"/>
                    </a:cubicBezTo>
                    <a:cubicBezTo>
                      <a:pt x="96" y="338"/>
                      <a:pt x="93" y="336"/>
                      <a:pt x="90" y="334"/>
                    </a:cubicBezTo>
                    <a:cubicBezTo>
                      <a:pt x="87" y="331"/>
                      <a:pt x="85" y="328"/>
                      <a:pt x="83" y="325"/>
                    </a:cubicBezTo>
                    <a:cubicBezTo>
                      <a:pt x="81" y="321"/>
                      <a:pt x="80" y="316"/>
                      <a:pt x="80" y="311"/>
                    </a:cubicBezTo>
                    <a:cubicBezTo>
                      <a:pt x="80" y="63"/>
                      <a:pt x="80" y="63"/>
                      <a:pt x="80" y="63"/>
                    </a:cubicBez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9331381" y="2175989"/>
                <a:ext cx="319962" cy="440833"/>
              </a:xfrm>
              <a:custGeom>
                <a:avLst/>
                <a:gdLst>
                  <a:gd name="T0" fmla="*/ 127 w 253"/>
                  <a:gd name="T1" fmla="*/ 0 h 347"/>
                  <a:gd name="T2" fmla="*/ 170 w 253"/>
                  <a:gd name="T3" fmla="*/ 6 h 347"/>
                  <a:gd name="T4" fmla="*/ 202 w 253"/>
                  <a:gd name="T5" fmla="*/ 25 h 347"/>
                  <a:gd name="T6" fmla="*/ 226 w 253"/>
                  <a:gd name="T7" fmla="*/ 52 h 347"/>
                  <a:gd name="T8" fmla="*/ 241 w 253"/>
                  <a:gd name="T9" fmla="*/ 88 h 347"/>
                  <a:gd name="T10" fmla="*/ 250 w 253"/>
                  <a:gd name="T11" fmla="*/ 129 h 347"/>
                  <a:gd name="T12" fmla="*/ 253 w 253"/>
                  <a:gd name="T13" fmla="*/ 173 h 347"/>
                  <a:gd name="T14" fmla="*/ 250 w 253"/>
                  <a:gd name="T15" fmla="*/ 218 h 347"/>
                  <a:gd name="T16" fmla="*/ 241 w 253"/>
                  <a:gd name="T17" fmla="*/ 259 h 347"/>
                  <a:gd name="T18" fmla="*/ 226 w 253"/>
                  <a:gd name="T19" fmla="*/ 294 h 347"/>
                  <a:gd name="T20" fmla="*/ 202 w 253"/>
                  <a:gd name="T21" fmla="*/ 322 h 347"/>
                  <a:gd name="T22" fmla="*/ 170 w 253"/>
                  <a:gd name="T23" fmla="*/ 340 h 347"/>
                  <a:gd name="T24" fmla="*/ 127 w 253"/>
                  <a:gd name="T25" fmla="*/ 347 h 347"/>
                  <a:gd name="T26" fmla="*/ 84 w 253"/>
                  <a:gd name="T27" fmla="*/ 340 h 347"/>
                  <a:gd name="T28" fmla="*/ 51 w 253"/>
                  <a:gd name="T29" fmla="*/ 322 h 347"/>
                  <a:gd name="T30" fmla="*/ 27 w 253"/>
                  <a:gd name="T31" fmla="*/ 294 h 347"/>
                  <a:gd name="T32" fmla="*/ 12 w 253"/>
                  <a:gd name="T33" fmla="*/ 259 h 347"/>
                  <a:gd name="T34" fmla="*/ 3 w 253"/>
                  <a:gd name="T35" fmla="*/ 218 h 347"/>
                  <a:gd name="T36" fmla="*/ 0 w 253"/>
                  <a:gd name="T37" fmla="*/ 173 h 347"/>
                  <a:gd name="T38" fmla="*/ 3 w 253"/>
                  <a:gd name="T39" fmla="*/ 129 h 347"/>
                  <a:gd name="T40" fmla="*/ 12 w 253"/>
                  <a:gd name="T41" fmla="*/ 88 h 347"/>
                  <a:gd name="T42" fmla="*/ 27 w 253"/>
                  <a:gd name="T43" fmla="*/ 52 h 347"/>
                  <a:gd name="T44" fmla="*/ 51 w 253"/>
                  <a:gd name="T45" fmla="*/ 25 h 347"/>
                  <a:gd name="T46" fmla="*/ 83 w 253"/>
                  <a:gd name="T47" fmla="*/ 6 h 347"/>
                  <a:gd name="T48" fmla="*/ 127 w 253"/>
                  <a:gd name="T49" fmla="*/ 0 h 347"/>
                  <a:gd name="T50" fmla="*/ 127 w 253"/>
                  <a:gd name="T51" fmla="*/ 45 h 347"/>
                  <a:gd name="T52" fmla="*/ 103 w 253"/>
                  <a:gd name="T53" fmla="*/ 50 h 347"/>
                  <a:gd name="T54" fmla="*/ 86 w 253"/>
                  <a:gd name="T55" fmla="*/ 65 h 347"/>
                  <a:gd name="T56" fmla="*/ 74 w 253"/>
                  <a:gd name="T57" fmla="*/ 86 h 347"/>
                  <a:gd name="T58" fmla="*/ 68 w 253"/>
                  <a:gd name="T59" fmla="*/ 113 h 347"/>
                  <a:gd name="T60" fmla="*/ 64 w 253"/>
                  <a:gd name="T61" fmla="*/ 142 h 347"/>
                  <a:gd name="T62" fmla="*/ 64 w 253"/>
                  <a:gd name="T63" fmla="*/ 173 h 347"/>
                  <a:gd name="T64" fmla="*/ 64 w 253"/>
                  <a:gd name="T65" fmla="*/ 204 h 347"/>
                  <a:gd name="T66" fmla="*/ 68 w 253"/>
                  <a:gd name="T67" fmla="*/ 233 h 347"/>
                  <a:gd name="T68" fmla="*/ 74 w 253"/>
                  <a:gd name="T69" fmla="*/ 260 h 347"/>
                  <a:gd name="T70" fmla="*/ 86 w 253"/>
                  <a:gd name="T71" fmla="*/ 282 h 347"/>
                  <a:gd name="T72" fmla="*/ 103 w 253"/>
                  <a:gd name="T73" fmla="*/ 296 h 347"/>
                  <a:gd name="T74" fmla="*/ 127 w 253"/>
                  <a:gd name="T75" fmla="*/ 301 h 347"/>
                  <a:gd name="T76" fmla="*/ 150 w 253"/>
                  <a:gd name="T77" fmla="*/ 296 h 347"/>
                  <a:gd name="T78" fmla="*/ 168 w 253"/>
                  <a:gd name="T79" fmla="*/ 282 h 347"/>
                  <a:gd name="T80" fmla="*/ 179 w 253"/>
                  <a:gd name="T81" fmla="*/ 260 h 347"/>
                  <a:gd name="T82" fmla="*/ 186 w 253"/>
                  <a:gd name="T83" fmla="*/ 233 h 347"/>
                  <a:gd name="T84" fmla="*/ 189 w 253"/>
                  <a:gd name="T85" fmla="*/ 204 h 347"/>
                  <a:gd name="T86" fmla="*/ 190 w 253"/>
                  <a:gd name="T87" fmla="*/ 173 h 347"/>
                  <a:gd name="T88" fmla="*/ 189 w 253"/>
                  <a:gd name="T89" fmla="*/ 142 h 347"/>
                  <a:gd name="T90" fmla="*/ 186 w 253"/>
                  <a:gd name="T91" fmla="*/ 113 h 347"/>
                  <a:gd name="T92" fmla="*/ 179 w 253"/>
                  <a:gd name="T93" fmla="*/ 86 h 347"/>
                  <a:gd name="T94" fmla="*/ 168 w 253"/>
                  <a:gd name="T95" fmla="*/ 65 h 347"/>
                  <a:gd name="T96" fmla="*/ 150 w 253"/>
                  <a:gd name="T97" fmla="*/ 50 h 347"/>
                  <a:gd name="T98" fmla="*/ 127 w 253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3" h="347">
                    <a:moveTo>
                      <a:pt x="127" y="0"/>
                    </a:moveTo>
                    <a:cubicBezTo>
                      <a:pt x="143" y="0"/>
                      <a:pt x="157" y="2"/>
                      <a:pt x="170" y="6"/>
                    </a:cubicBezTo>
                    <a:cubicBezTo>
                      <a:pt x="182" y="11"/>
                      <a:pt x="193" y="17"/>
                      <a:pt x="202" y="25"/>
                    </a:cubicBezTo>
                    <a:cubicBezTo>
                      <a:pt x="212" y="32"/>
                      <a:pt x="220" y="42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2" y="143"/>
                      <a:pt x="253" y="158"/>
                      <a:pt x="253" y="173"/>
                    </a:cubicBezTo>
                    <a:cubicBezTo>
                      <a:pt x="253" y="188"/>
                      <a:pt x="252" y="203"/>
                      <a:pt x="250" y="218"/>
                    </a:cubicBezTo>
                    <a:cubicBezTo>
                      <a:pt x="248" y="232"/>
                      <a:pt x="245" y="246"/>
                      <a:pt x="241" y="259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20" y="305"/>
                      <a:pt x="212" y="314"/>
                      <a:pt x="202" y="322"/>
                    </a:cubicBezTo>
                    <a:cubicBezTo>
                      <a:pt x="193" y="330"/>
                      <a:pt x="182" y="336"/>
                      <a:pt x="170" y="340"/>
                    </a:cubicBezTo>
                    <a:cubicBezTo>
                      <a:pt x="157" y="344"/>
                      <a:pt x="143" y="347"/>
                      <a:pt x="127" y="347"/>
                    </a:cubicBezTo>
                    <a:cubicBezTo>
                      <a:pt x="111" y="347"/>
                      <a:pt x="96" y="344"/>
                      <a:pt x="84" y="340"/>
                    </a:cubicBezTo>
                    <a:cubicBezTo>
                      <a:pt x="71" y="336"/>
                      <a:pt x="60" y="330"/>
                      <a:pt x="51" y="322"/>
                    </a:cubicBezTo>
                    <a:cubicBezTo>
                      <a:pt x="41" y="314"/>
                      <a:pt x="34" y="305"/>
                      <a:pt x="27" y="294"/>
                    </a:cubicBezTo>
                    <a:cubicBezTo>
                      <a:pt x="21" y="283"/>
                      <a:pt x="16" y="271"/>
                      <a:pt x="12" y="259"/>
                    </a:cubicBezTo>
                    <a:cubicBezTo>
                      <a:pt x="8" y="246"/>
                      <a:pt x="5" y="232"/>
                      <a:pt x="3" y="218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5" y="114"/>
                      <a:pt x="8" y="101"/>
                      <a:pt x="12" y="88"/>
                    </a:cubicBezTo>
                    <a:cubicBezTo>
                      <a:pt x="16" y="75"/>
                      <a:pt x="21" y="63"/>
                      <a:pt x="27" y="52"/>
                    </a:cubicBezTo>
                    <a:cubicBezTo>
                      <a:pt x="34" y="42"/>
                      <a:pt x="41" y="32"/>
                      <a:pt x="51" y="25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7" y="0"/>
                    </a:cubicBezTo>
                    <a:close/>
                    <a:moveTo>
                      <a:pt x="127" y="45"/>
                    </a:moveTo>
                    <a:cubicBezTo>
                      <a:pt x="117" y="45"/>
                      <a:pt x="109" y="47"/>
                      <a:pt x="103" y="50"/>
                    </a:cubicBezTo>
                    <a:cubicBezTo>
                      <a:pt x="96" y="54"/>
                      <a:pt x="90" y="59"/>
                      <a:pt x="86" y="65"/>
                    </a:cubicBezTo>
                    <a:cubicBezTo>
                      <a:pt x="81" y="71"/>
                      <a:pt x="77" y="78"/>
                      <a:pt x="74" y="86"/>
                    </a:cubicBezTo>
                    <a:cubicBezTo>
                      <a:pt x="71" y="94"/>
                      <a:pt x="69" y="103"/>
                      <a:pt x="68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4" y="153"/>
                      <a:pt x="64" y="163"/>
                      <a:pt x="64" y="173"/>
                    </a:cubicBezTo>
                    <a:cubicBezTo>
                      <a:pt x="64" y="183"/>
                      <a:pt x="64" y="193"/>
                      <a:pt x="64" y="204"/>
                    </a:cubicBezTo>
                    <a:cubicBezTo>
                      <a:pt x="65" y="214"/>
                      <a:pt x="66" y="224"/>
                      <a:pt x="68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1" y="275"/>
                      <a:pt x="86" y="282"/>
                    </a:cubicBezTo>
                    <a:cubicBezTo>
                      <a:pt x="90" y="288"/>
                      <a:pt x="96" y="293"/>
                      <a:pt x="103" y="296"/>
                    </a:cubicBezTo>
                    <a:cubicBezTo>
                      <a:pt x="109" y="299"/>
                      <a:pt x="117" y="301"/>
                      <a:pt x="127" y="301"/>
                    </a:cubicBezTo>
                    <a:cubicBezTo>
                      <a:pt x="136" y="301"/>
                      <a:pt x="144" y="299"/>
                      <a:pt x="150" y="296"/>
                    </a:cubicBezTo>
                    <a:cubicBezTo>
                      <a:pt x="157" y="293"/>
                      <a:pt x="163" y="288"/>
                      <a:pt x="168" y="282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6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90" y="183"/>
                      <a:pt x="190" y="173"/>
                    </a:cubicBezTo>
                    <a:cubicBezTo>
                      <a:pt x="190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6" y="113"/>
                    </a:cubicBezTo>
                    <a:cubicBezTo>
                      <a:pt x="184" y="103"/>
                      <a:pt x="182" y="94"/>
                      <a:pt x="179" y="86"/>
                    </a:cubicBezTo>
                    <a:cubicBezTo>
                      <a:pt x="176" y="78"/>
                      <a:pt x="172" y="71"/>
                      <a:pt x="168" y="65"/>
                    </a:cubicBezTo>
                    <a:cubicBezTo>
                      <a:pt x="163" y="59"/>
                      <a:pt x="157" y="54"/>
                      <a:pt x="150" y="50"/>
                    </a:cubicBezTo>
                    <a:cubicBezTo>
                      <a:pt x="144" y="47"/>
                      <a:pt x="136" y="45"/>
                      <a:pt x="12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9708220" y="2183102"/>
                <a:ext cx="298629" cy="433725"/>
              </a:xfrm>
              <a:custGeom>
                <a:avLst/>
                <a:gdLst>
                  <a:gd name="T0" fmla="*/ 115 w 234"/>
                  <a:gd name="T1" fmla="*/ 48 h 339"/>
                  <a:gd name="T2" fmla="*/ 97 w 234"/>
                  <a:gd name="T3" fmla="*/ 50 h 339"/>
                  <a:gd name="T4" fmla="*/ 80 w 234"/>
                  <a:gd name="T5" fmla="*/ 54 h 339"/>
                  <a:gd name="T6" fmla="*/ 64 w 234"/>
                  <a:gd name="T7" fmla="*/ 60 h 339"/>
                  <a:gd name="T8" fmla="*/ 49 w 234"/>
                  <a:gd name="T9" fmla="*/ 66 h 339"/>
                  <a:gd name="T10" fmla="*/ 43 w 234"/>
                  <a:gd name="T11" fmla="*/ 68 h 339"/>
                  <a:gd name="T12" fmla="*/ 37 w 234"/>
                  <a:gd name="T13" fmla="*/ 69 h 339"/>
                  <a:gd name="T14" fmla="*/ 22 w 234"/>
                  <a:gd name="T15" fmla="*/ 62 h 339"/>
                  <a:gd name="T16" fmla="*/ 16 w 234"/>
                  <a:gd name="T17" fmla="*/ 47 h 339"/>
                  <a:gd name="T18" fmla="*/ 19 w 234"/>
                  <a:gd name="T19" fmla="*/ 35 h 339"/>
                  <a:gd name="T20" fmla="*/ 32 w 234"/>
                  <a:gd name="T21" fmla="*/ 24 h 339"/>
                  <a:gd name="T22" fmla="*/ 53 w 234"/>
                  <a:gd name="T23" fmla="*/ 15 h 339"/>
                  <a:gd name="T24" fmla="*/ 76 w 234"/>
                  <a:gd name="T25" fmla="*/ 7 h 339"/>
                  <a:gd name="T26" fmla="*/ 100 w 234"/>
                  <a:gd name="T27" fmla="*/ 2 h 339"/>
                  <a:gd name="T28" fmla="*/ 122 w 234"/>
                  <a:gd name="T29" fmla="*/ 0 h 339"/>
                  <a:gd name="T30" fmla="*/ 165 w 234"/>
                  <a:gd name="T31" fmla="*/ 6 h 339"/>
                  <a:gd name="T32" fmla="*/ 200 w 234"/>
                  <a:gd name="T33" fmla="*/ 22 h 339"/>
                  <a:gd name="T34" fmla="*/ 223 w 234"/>
                  <a:gd name="T35" fmla="*/ 49 h 339"/>
                  <a:gd name="T36" fmla="*/ 231 w 234"/>
                  <a:gd name="T37" fmla="*/ 85 h 339"/>
                  <a:gd name="T38" fmla="*/ 224 w 234"/>
                  <a:gd name="T39" fmla="*/ 121 h 339"/>
                  <a:gd name="T40" fmla="*/ 206 w 234"/>
                  <a:gd name="T41" fmla="*/ 158 h 339"/>
                  <a:gd name="T42" fmla="*/ 178 w 234"/>
                  <a:gd name="T43" fmla="*/ 195 h 339"/>
                  <a:gd name="T44" fmla="*/ 145 w 234"/>
                  <a:gd name="T45" fmla="*/ 230 h 339"/>
                  <a:gd name="T46" fmla="*/ 109 w 234"/>
                  <a:gd name="T47" fmla="*/ 263 h 339"/>
                  <a:gd name="T48" fmla="*/ 74 w 234"/>
                  <a:gd name="T49" fmla="*/ 292 h 339"/>
                  <a:gd name="T50" fmla="*/ 211 w 234"/>
                  <a:gd name="T51" fmla="*/ 292 h 339"/>
                  <a:gd name="T52" fmla="*/ 221 w 234"/>
                  <a:gd name="T53" fmla="*/ 294 h 339"/>
                  <a:gd name="T54" fmla="*/ 228 w 234"/>
                  <a:gd name="T55" fmla="*/ 300 h 339"/>
                  <a:gd name="T56" fmla="*/ 233 w 234"/>
                  <a:gd name="T57" fmla="*/ 307 h 339"/>
                  <a:gd name="T58" fmla="*/ 234 w 234"/>
                  <a:gd name="T59" fmla="*/ 316 h 339"/>
                  <a:gd name="T60" fmla="*/ 233 w 234"/>
                  <a:gd name="T61" fmla="*/ 325 h 339"/>
                  <a:gd name="T62" fmla="*/ 228 w 234"/>
                  <a:gd name="T63" fmla="*/ 332 h 339"/>
                  <a:gd name="T64" fmla="*/ 221 w 234"/>
                  <a:gd name="T65" fmla="*/ 337 h 339"/>
                  <a:gd name="T66" fmla="*/ 211 w 234"/>
                  <a:gd name="T67" fmla="*/ 339 h 339"/>
                  <a:gd name="T68" fmla="*/ 33 w 234"/>
                  <a:gd name="T69" fmla="*/ 339 h 339"/>
                  <a:gd name="T70" fmla="*/ 8 w 234"/>
                  <a:gd name="T71" fmla="*/ 331 h 339"/>
                  <a:gd name="T72" fmla="*/ 0 w 234"/>
                  <a:gd name="T73" fmla="*/ 312 h 339"/>
                  <a:gd name="T74" fmla="*/ 4 w 234"/>
                  <a:gd name="T75" fmla="*/ 295 h 339"/>
                  <a:gd name="T76" fmla="*/ 17 w 234"/>
                  <a:gd name="T77" fmla="*/ 278 h 339"/>
                  <a:gd name="T78" fmla="*/ 25 w 234"/>
                  <a:gd name="T79" fmla="*/ 272 h 339"/>
                  <a:gd name="T80" fmla="*/ 36 w 234"/>
                  <a:gd name="T81" fmla="*/ 262 h 339"/>
                  <a:gd name="T82" fmla="*/ 49 w 234"/>
                  <a:gd name="T83" fmla="*/ 251 h 339"/>
                  <a:gd name="T84" fmla="*/ 62 w 234"/>
                  <a:gd name="T85" fmla="*/ 238 h 339"/>
                  <a:gd name="T86" fmla="*/ 75 w 234"/>
                  <a:gd name="T87" fmla="*/ 226 h 339"/>
                  <a:gd name="T88" fmla="*/ 86 w 234"/>
                  <a:gd name="T89" fmla="*/ 216 h 339"/>
                  <a:gd name="T90" fmla="*/ 118 w 234"/>
                  <a:gd name="T91" fmla="*/ 182 h 339"/>
                  <a:gd name="T92" fmla="*/ 145 w 234"/>
                  <a:gd name="T93" fmla="*/ 149 h 339"/>
                  <a:gd name="T94" fmla="*/ 163 w 234"/>
                  <a:gd name="T95" fmla="*/ 118 h 339"/>
                  <a:gd name="T96" fmla="*/ 170 w 234"/>
                  <a:gd name="T97" fmla="*/ 91 h 339"/>
                  <a:gd name="T98" fmla="*/ 165 w 234"/>
                  <a:gd name="T99" fmla="*/ 72 h 339"/>
                  <a:gd name="T100" fmla="*/ 153 w 234"/>
                  <a:gd name="T101" fmla="*/ 59 h 339"/>
                  <a:gd name="T102" fmla="*/ 135 w 234"/>
                  <a:gd name="T103" fmla="*/ 51 h 339"/>
                  <a:gd name="T104" fmla="*/ 115 w 234"/>
                  <a:gd name="T105" fmla="*/ 48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339">
                    <a:moveTo>
                      <a:pt x="115" y="48"/>
                    </a:moveTo>
                    <a:cubicBezTo>
                      <a:pt x="109" y="48"/>
                      <a:pt x="103" y="48"/>
                      <a:pt x="97" y="50"/>
                    </a:cubicBezTo>
                    <a:cubicBezTo>
                      <a:pt x="91" y="51"/>
                      <a:pt x="85" y="52"/>
                      <a:pt x="80" y="54"/>
                    </a:cubicBezTo>
                    <a:cubicBezTo>
                      <a:pt x="74" y="56"/>
                      <a:pt x="69" y="58"/>
                      <a:pt x="64" y="60"/>
                    </a:cubicBezTo>
                    <a:cubicBezTo>
                      <a:pt x="58" y="62"/>
                      <a:pt x="54" y="64"/>
                      <a:pt x="49" y="66"/>
                    </a:cubicBezTo>
                    <a:cubicBezTo>
                      <a:pt x="47" y="67"/>
                      <a:pt x="45" y="68"/>
                      <a:pt x="43" y="68"/>
                    </a:cubicBezTo>
                    <a:cubicBezTo>
                      <a:pt x="41" y="69"/>
                      <a:pt x="39" y="69"/>
                      <a:pt x="37" y="69"/>
                    </a:cubicBezTo>
                    <a:cubicBezTo>
                      <a:pt x="31" y="69"/>
                      <a:pt x="25" y="67"/>
                      <a:pt x="22" y="62"/>
                    </a:cubicBezTo>
                    <a:cubicBezTo>
                      <a:pt x="18" y="58"/>
                      <a:pt x="16" y="53"/>
                      <a:pt x="16" y="47"/>
                    </a:cubicBezTo>
                    <a:cubicBezTo>
                      <a:pt x="16" y="43"/>
                      <a:pt x="17" y="39"/>
                      <a:pt x="19" y="35"/>
                    </a:cubicBezTo>
                    <a:cubicBezTo>
                      <a:pt x="22" y="31"/>
                      <a:pt x="26" y="27"/>
                      <a:pt x="32" y="24"/>
                    </a:cubicBezTo>
                    <a:cubicBezTo>
                      <a:pt x="39" y="21"/>
                      <a:pt x="45" y="17"/>
                      <a:pt x="53" y="15"/>
                    </a:cubicBezTo>
                    <a:cubicBezTo>
                      <a:pt x="60" y="12"/>
                      <a:pt x="68" y="9"/>
                      <a:pt x="76" y="7"/>
                    </a:cubicBezTo>
                    <a:cubicBezTo>
                      <a:pt x="84" y="5"/>
                      <a:pt x="92" y="3"/>
                      <a:pt x="100" y="2"/>
                    </a:cubicBezTo>
                    <a:cubicBezTo>
                      <a:pt x="108" y="1"/>
                      <a:pt x="115" y="0"/>
                      <a:pt x="122" y="0"/>
                    </a:cubicBezTo>
                    <a:cubicBezTo>
                      <a:pt x="138" y="0"/>
                      <a:pt x="152" y="2"/>
                      <a:pt x="165" y="6"/>
                    </a:cubicBezTo>
                    <a:cubicBezTo>
                      <a:pt x="179" y="9"/>
                      <a:pt x="190" y="15"/>
                      <a:pt x="200" y="22"/>
                    </a:cubicBezTo>
                    <a:cubicBezTo>
                      <a:pt x="210" y="29"/>
                      <a:pt x="217" y="38"/>
                      <a:pt x="223" y="49"/>
                    </a:cubicBezTo>
                    <a:cubicBezTo>
                      <a:pt x="228" y="59"/>
                      <a:pt x="231" y="71"/>
                      <a:pt x="231" y="85"/>
                    </a:cubicBezTo>
                    <a:cubicBezTo>
                      <a:pt x="231" y="97"/>
                      <a:pt x="229" y="109"/>
                      <a:pt x="224" y="121"/>
                    </a:cubicBezTo>
                    <a:cubicBezTo>
                      <a:pt x="220" y="133"/>
                      <a:pt x="213" y="145"/>
                      <a:pt x="206" y="158"/>
                    </a:cubicBezTo>
                    <a:cubicBezTo>
                      <a:pt x="198" y="170"/>
                      <a:pt x="189" y="182"/>
                      <a:pt x="178" y="195"/>
                    </a:cubicBezTo>
                    <a:cubicBezTo>
                      <a:pt x="168" y="207"/>
                      <a:pt x="157" y="219"/>
                      <a:pt x="145" y="230"/>
                    </a:cubicBezTo>
                    <a:cubicBezTo>
                      <a:pt x="133" y="242"/>
                      <a:pt x="122" y="253"/>
                      <a:pt x="109" y="263"/>
                    </a:cubicBezTo>
                    <a:cubicBezTo>
                      <a:pt x="97" y="274"/>
                      <a:pt x="85" y="283"/>
                      <a:pt x="74" y="292"/>
                    </a:cubicBezTo>
                    <a:cubicBezTo>
                      <a:pt x="211" y="292"/>
                      <a:pt x="211" y="292"/>
                      <a:pt x="211" y="292"/>
                    </a:cubicBezTo>
                    <a:cubicBezTo>
                      <a:pt x="215" y="292"/>
                      <a:pt x="218" y="293"/>
                      <a:pt x="221" y="294"/>
                    </a:cubicBezTo>
                    <a:cubicBezTo>
                      <a:pt x="224" y="296"/>
                      <a:pt x="227" y="298"/>
                      <a:pt x="228" y="300"/>
                    </a:cubicBezTo>
                    <a:cubicBezTo>
                      <a:pt x="230" y="302"/>
                      <a:pt x="232" y="305"/>
                      <a:pt x="233" y="307"/>
                    </a:cubicBezTo>
                    <a:cubicBezTo>
                      <a:pt x="234" y="310"/>
                      <a:pt x="234" y="313"/>
                      <a:pt x="234" y="316"/>
                    </a:cubicBezTo>
                    <a:cubicBezTo>
                      <a:pt x="234" y="319"/>
                      <a:pt x="234" y="322"/>
                      <a:pt x="233" y="325"/>
                    </a:cubicBezTo>
                    <a:cubicBezTo>
                      <a:pt x="232" y="328"/>
                      <a:pt x="230" y="330"/>
                      <a:pt x="228" y="332"/>
                    </a:cubicBezTo>
                    <a:cubicBezTo>
                      <a:pt x="227" y="334"/>
                      <a:pt x="224" y="336"/>
                      <a:pt x="221" y="337"/>
                    </a:cubicBezTo>
                    <a:cubicBezTo>
                      <a:pt x="218" y="339"/>
                      <a:pt x="215" y="339"/>
                      <a:pt x="211" y="339"/>
                    </a:cubicBezTo>
                    <a:cubicBezTo>
                      <a:pt x="33" y="339"/>
                      <a:pt x="33" y="339"/>
                      <a:pt x="33" y="339"/>
                    </a:cubicBezTo>
                    <a:cubicBezTo>
                      <a:pt x="22" y="339"/>
                      <a:pt x="13" y="337"/>
                      <a:pt x="8" y="331"/>
                    </a:cubicBezTo>
                    <a:cubicBezTo>
                      <a:pt x="3" y="326"/>
                      <a:pt x="0" y="319"/>
                      <a:pt x="0" y="312"/>
                    </a:cubicBezTo>
                    <a:cubicBezTo>
                      <a:pt x="0" y="306"/>
                      <a:pt x="1" y="300"/>
                      <a:pt x="4" y="295"/>
                    </a:cubicBezTo>
                    <a:cubicBezTo>
                      <a:pt x="7" y="289"/>
                      <a:pt x="12" y="284"/>
                      <a:pt x="17" y="278"/>
                    </a:cubicBezTo>
                    <a:cubicBezTo>
                      <a:pt x="19" y="277"/>
                      <a:pt x="21" y="275"/>
                      <a:pt x="25" y="272"/>
                    </a:cubicBezTo>
                    <a:cubicBezTo>
                      <a:pt x="28" y="269"/>
                      <a:pt x="32" y="266"/>
                      <a:pt x="36" y="262"/>
                    </a:cubicBezTo>
                    <a:cubicBezTo>
                      <a:pt x="40" y="258"/>
                      <a:pt x="44" y="255"/>
                      <a:pt x="49" y="251"/>
                    </a:cubicBezTo>
                    <a:cubicBezTo>
                      <a:pt x="53" y="247"/>
                      <a:pt x="58" y="243"/>
                      <a:pt x="62" y="238"/>
                    </a:cubicBezTo>
                    <a:cubicBezTo>
                      <a:pt x="67" y="234"/>
                      <a:pt x="71" y="230"/>
                      <a:pt x="75" y="226"/>
                    </a:cubicBezTo>
                    <a:cubicBezTo>
                      <a:pt x="79" y="222"/>
                      <a:pt x="83" y="219"/>
                      <a:pt x="86" y="216"/>
                    </a:cubicBezTo>
                    <a:cubicBezTo>
                      <a:pt x="97" y="205"/>
                      <a:pt x="108" y="193"/>
                      <a:pt x="118" y="182"/>
                    </a:cubicBezTo>
                    <a:cubicBezTo>
                      <a:pt x="129" y="171"/>
                      <a:pt x="138" y="159"/>
                      <a:pt x="145" y="149"/>
                    </a:cubicBezTo>
                    <a:cubicBezTo>
                      <a:pt x="153" y="138"/>
                      <a:pt x="159" y="127"/>
                      <a:pt x="163" y="118"/>
                    </a:cubicBezTo>
                    <a:cubicBezTo>
                      <a:pt x="168" y="108"/>
                      <a:pt x="170" y="99"/>
                      <a:pt x="170" y="91"/>
                    </a:cubicBezTo>
                    <a:cubicBezTo>
                      <a:pt x="170" y="84"/>
                      <a:pt x="168" y="77"/>
                      <a:pt x="165" y="72"/>
                    </a:cubicBezTo>
                    <a:cubicBezTo>
                      <a:pt x="162" y="67"/>
                      <a:pt x="158" y="62"/>
                      <a:pt x="153" y="59"/>
                    </a:cubicBezTo>
                    <a:cubicBezTo>
                      <a:pt x="148" y="55"/>
                      <a:pt x="142" y="52"/>
                      <a:pt x="135" y="51"/>
                    </a:cubicBezTo>
                    <a:cubicBezTo>
                      <a:pt x="129" y="49"/>
                      <a:pt x="122" y="48"/>
                      <a:pt x="115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Freeform 36"/>
              <p:cNvSpPr>
                <a:spLocks noEditPoints="1"/>
              </p:cNvSpPr>
              <p:nvPr/>
            </p:nvSpPr>
            <p:spPr bwMode="auto">
              <a:xfrm>
                <a:off x="9992628" y="4074419"/>
                <a:ext cx="319962" cy="440833"/>
              </a:xfrm>
              <a:custGeom>
                <a:avLst/>
                <a:gdLst>
                  <a:gd name="T0" fmla="*/ 126 w 252"/>
                  <a:gd name="T1" fmla="*/ 0 h 347"/>
                  <a:gd name="T2" fmla="*/ 169 w 252"/>
                  <a:gd name="T3" fmla="*/ 7 h 347"/>
                  <a:gd name="T4" fmla="*/ 202 w 252"/>
                  <a:gd name="T5" fmla="*/ 25 h 347"/>
                  <a:gd name="T6" fmla="*/ 225 w 252"/>
                  <a:gd name="T7" fmla="*/ 53 h 347"/>
                  <a:gd name="T8" fmla="*/ 241 w 252"/>
                  <a:gd name="T9" fmla="*/ 88 h 347"/>
                  <a:gd name="T10" fmla="*/ 249 w 252"/>
                  <a:gd name="T11" fmla="*/ 129 h 347"/>
                  <a:gd name="T12" fmla="*/ 252 w 252"/>
                  <a:gd name="T13" fmla="*/ 174 h 347"/>
                  <a:gd name="T14" fmla="*/ 249 w 252"/>
                  <a:gd name="T15" fmla="*/ 218 h 347"/>
                  <a:gd name="T16" fmla="*/ 241 w 252"/>
                  <a:gd name="T17" fmla="*/ 259 h 347"/>
                  <a:gd name="T18" fmla="*/ 225 w 252"/>
                  <a:gd name="T19" fmla="*/ 294 h 347"/>
                  <a:gd name="T20" fmla="*/ 202 w 252"/>
                  <a:gd name="T21" fmla="*/ 322 h 347"/>
                  <a:gd name="T22" fmla="*/ 169 w 252"/>
                  <a:gd name="T23" fmla="*/ 341 h 347"/>
                  <a:gd name="T24" fmla="*/ 126 w 252"/>
                  <a:gd name="T25" fmla="*/ 347 h 347"/>
                  <a:gd name="T26" fmla="*/ 83 w 252"/>
                  <a:gd name="T27" fmla="*/ 341 h 347"/>
                  <a:gd name="T28" fmla="*/ 50 w 252"/>
                  <a:gd name="T29" fmla="*/ 322 h 347"/>
                  <a:gd name="T30" fmla="*/ 27 w 252"/>
                  <a:gd name="T31" fmla="*/ 294 h 347"/>
                  <a:gd name="T32" fmla="*/ 11 w 252"/>
                  <a:gd name="T33" fmla="*/ 259 h 347"/>
                  <a:gd name="T34" fmla="*/ 2 w 252"/>
                  <a:gd name="T35" fmla="*/ 218 h 347"/>
                  <a:gd name="T36" fmla="*/ 0 w 252"/>
                  <a:gd name="T37" fmla="*/ 174 h 347"/>
                  <a:gd name="T38" fmla="*/ 2 w 252"/>
                  <a:gd name="T39" fmla="*/ 129 h 347"/>
                  <a:gd name="T40" fmla="*/ 11 w 252"/>
                  <a:gd name="T41" fmla="*/ 88 h 347"/>
                  <a:gd name="T42" fmla="*/ 27 w 252"/>
                  <a:gd name="T43" fmla="*/ 53 h 347"/>
                  <a:gd name="T44" fmla="*/ 50 w 252"/>
                  <a:gd name="T45" fmla="*/ 25 h 347"/>
                  <a:gd name="T46" fmla="*/ 83 w 252"/>
                  <a:gd name="T47" fmla="*/ 7 h 347"/>
                  <a:gd name="T48" fmla="*/ 126 w 252"/>
                  <a:gd name="T49" fmla="*/ 0 h 347"/>
                  <a:gd name="T50" fmla="*/ 126 w 252"/>
                  <a:gd name="T51" fmla="*/ 46 h 347"/>
                  <a:gd name="T52" fmla="*/ 102 w 252"/>
                  <a:gd name="T53" fmla="*/ 51 h 347"/>
                  <a:gd name="T54" fmla="*/ 85 w 252"/>
                  <a:gd name="T55" fmla="*/ 65 h 347"/>
                  <a:gd name="T56" fmla="*/ 74 w 252"/>
                  <a:gd name="T57" fmla="*/ 87 h 347"/>
                  <a:gd name="T58" fmla="*/ 67 w 252"/>
                  <a:gd name="T59" fmla="*/ 113 h 347"/>
                  <a:gd name="T60" fmla="*/ 64 w 252"/>
                  <a:gd name="T61" fmla="*/ 143 h 347"/>
                  <a:gd name="T62" fmla="*/ 63 w 252"/>
                  <a:gd name="T63" fmla="*/ 174 h 347"/>
                  <a:gd name="T64" fmla="*/ 64 w 252"/>
                  <a:gd name="T65" fmla="*/ 204 h 347"/>
                  <a:gd name="T66" fmla="*/ 67 w 252"/>
                  <a:gd name="T67" fmla="*/ 234 h 347"/>
                  <a:gd name="T68" fmla="*/ 74 w 252"/>
                  <a:gd name="T69" fmla="*/ 261 h 347"/>
                  <a:gd name="T70" fmla="*/ 85 w 252"/>
                  <a:gd name="T71" fmla="*/ 282 h 347"/>
                  <a:gd name="T72" fmla="*/ 102 w 252"/>
                  <a:gd name="T73" fmla="*/ 297 h 347"/>
                  <a:gd name="T74" fmla="*/ 126 w 252"/>
                  <a:gd name="T75" fmla="*/ 302 h 347"/>
                  <a:gd name="T76" fmla="*/ 150 w 252"/>
                  <a:gd name="T77" fmla="*/ 297 h 347"/>
                  <a:gd name="T78" fmla="*/ 167 w 252"/>
                  <a:gd name="T79" fmla="*/ 282 h 347"/>
                  <a:gd name="T80" fmla="*/ 178 w 252"/>
                  <a:gd name="T81" fmla="*/ 261 h 347"/>
                  <a:gd name="T82" fmla="*/ 185 w 252"/>
                  <a:gd name="T83" fmla="*/ 234 h 347"/>
                  <a:gd name="T84" fmla="*/ 188 w 252"/>
                  <a:gd name="T85" fmla="*/ 204 h 347"/>
                  <a:gd name="T86" fmla="*/ 189 w 252"/>
                  <a:gd name="T87" fmla="*/ 174 h 347"/>
                  <a:gd name="T88" fmla="*/ 188 w 252"/>
                  <a:gd name="T89" fmla="*/ 143 h 347"/>
                  <a:gd name="T90" fmla="*/ 185 w 252"/>
                  <a:gd name="T91" fmla="*/ 113 h 347"/>
                  <a:gd name="T92" fmla="*/ 178 w 252"/>
                  <a:gd name="T93" fmla="*/ 87 h 347"/>
                  <a:gd name="T94" fmla="*/ 167 w 252"/>
                  <a:gd name="T95" fmla="*/ 65 h 347"/>
                  <a:gd name="T96" fmla="*/ 150 w 252"/>
                  <a:gd name="T97" fmla="*/ 51 h 347"/>
                  <a:gd name="T98" fmla="*/ 126 w 252"/>
                  <a:gd name="T99" fmla="*/ 46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7">
                    <a:moveTo>
                      <a:pt x="126" y="0"/>
                    </a:moveTo>
                    <a:cubicBezTo>
                      <a:pt x="142" y="0"/>
                      <a:pt x="156" y="3"/>
                      <a:pt x="169" y="7"/>
                    </a:cubicBezTo>
                    <a:cubicBezTo>
                      <a:pt x="181" y="11"/>
                      <a:pt x="192" y="17"/>
                      <a:pt x="202" y="25"/>
                    </a:cubicBezTo>
                    <a:cubicBezTo>
                      <a:pt x="211" y="33"/>
                      <a:pt x="219" y="42"/>
                      <a:pt x="225" y="53"/>
                    </a:cubicBezTo>
                    <a:cubicBezTo>
                      <a:pt x="232" y="64"/>
                      <a:pt x="237" y="75"/>
                      <a:pt x="241" y="88"/>
                    </a:cubicBezTo>
                    <a:cubicBezTo>
                      <a:pt x="245" y="101"/>
                      <a:pt x="248" y="115"/>
                      <a:pt x="249" y="129"/>
                    </a:cubicBezTo>
                    <a:cubicBezTo>
                      <a:pt x="251" y="144"/>
                      <a:pt x="252" y="158"/>
                      <a:pt x="252" y="174"/>
                    </a:cubicBezTo>
                    <a:cubicBezTo>
                      <a:pt x="252" y="189"/>
                      <a:pt x="251" y="204"/>
                      <a:pt x="249" y="218"/>
                    </a:cubicBezTo>
                    <a:cubicBezTo>
                      <a:pt x="248" y="233"/>
                      <a:pt x="245" y="246"/>
                      <a:pt x="241" y="259"/>
                    </a:cubicBezTo>
                    <a:cubicBezTo>
                      <a:pt x="237" y="272"/>
                      <a:pt x="232" y="284"/>
                      <a:pt x="225" y="294"/>
                    </a:cubicBezTo>
                    <a:cubicBezTo>
                      <a:pt x="219" y="305"/>
                      <a:pt x="211" y="314"/>
                      <a:pt x="202" y="322"/>
                    </a:cubicBezTo>
                    <a:cubicBezTo>
                      <a:pt x="192" y="330"/>
                      <a:pt x="181" y="336"/>
                      <a:pt x="169" y="341"/>
                    </a:cubicBezTo>
                    <a:cubicBezTo>
                      <a:pt x="156" y="345"/>
                      <a:pt x="142" y="347"/>
                      <a:pt x="126" y="347"/>
                    </a:cubicBezTo>
                    <a:cubicBezTo>
                      <a:pt x="110" y="347"/>
                      <a:pt x="96" y="345"/>
                      <a:pt x="83" y="341"/>
                    </a:cubicBezTo>
                    <a:cubicBezTo>
                      <a:pt x="70" y="336"/>
                      <a:pt x="59" y="330"/>
                      <a:pt x="50" y="322"/>
                    </a:cubicBezTo>
                    <a:cubicBezTo>
                      <a:pt x="41" y="314"/>
                      <a:pt x="33" y="305"/>
                      <a:pt x="27" y="294"/>
                    </a:cubicBezTo>
                    <a:cubicBezTo>
                      <a:pt x="20" y="284"/>
                      <a:pt x="15" y="272"/>
                      <a:pt x="11" y="259"/>
                    </a:cubicBezTo>
                    <a:cubicBezTo>
                      <a:pt x="7" y="246"/>
                      <a:pt x="4" y="233"/>
                      <a:pt x="2" y="218"/>
                    </a:cubicBezTo>
                    <a:cubicBezTo>
                      <a:pt x="1" y="204"/>
                      <a:pt x="0" y="189"/>
                      <a:pt x="0" y="174"/>
                    </a:cubicBezTo>
                    <a:cubicBezTo>
                      <a:pt x="0" y="158"/>
                      <a:pt x="1" y="144"/>
                      <a:pt x="2" y="129"/>
                    </a:cubicBezTo>
                    <a:cubicBezTo>
                      <a:pt x="4" y="115"/>
                      <a:pt x="7" y="101"/>
                      <a:pt x="11" y="88"/>
                    </a:cubicBezTo>
                    <a:cubicBezTo>
                      <a:pt x="15" y="75"/>
                      <a:pt x="20" y="64"/>
                      <a:pt x="27" y="53"/>
                    </a:cubicBezTo>
                    <a:cubicBezTo>
                      <a:pt x="33" y="42"/>
                      <a:pt x="41" y="33"/>
                      <a:pt x="50" y="25"/>
                    </a:cubicBezTo>
                    <a:cubicBezTo>
                      <a:pt x="59" y="17"/>
                      <a:pt x="70" y="11"/>
                      <a:pt x="83" y="7"/>
                    </a:cubicBezTo>
                    <a:cubicBezTo>
                      <a:pt x="95" y="3"/>
                      <a:pt x="110" y="0"/>
                      <a:pt x="126" y="0"/>
                    </a:cubicBezTo>
                    <a:close/>
                    <a:moveTo>
                      <a:pt x="126" y="46"/>
                    </a:moveTo>
                    <a:cubicBezTo>
                      <a:pt x="117" y="46"/>
                      <a:pt x="109" y="47"/>
                      <a:pt x="102" y="51"/>
                    </a:cubicBezTo>
                    <a:cubicBezTo>
                      <a:pt x="95" y="54"/>
                      <a:pt x="90" y="59"/>
                      <a:pt x="85" y="65"/>
                    </a:cubicBezTo>
                    <a:cubicBezTo>
                      <a:pt x="80" y="71"/>
                      <a:pt x="76" y="79"/>
                      <a:pt x="74" y="87"/>
                    </a:cubicBezTo>
                    <a:cubicBezTo>
                      <a:pt x="71" y="95"/>
                      <a:pt x="69" y="104"/>
                      <a:pt x="67" y="113"/>
                    </a:cubicBezTo>
                    <a:cubicBezTo>
                      <a:pt x="65" y="123"/>
                      <a:pt x="64" y="133"/>
                      <a:pt x="64" y="143"/>
                    </a:cubicBezTo>
                    <a:cubicBezTo>
                      <a:pt x="63" y="153"/>
                      <a:pt x="63" y="164"/>
                      <a:pt x="63" y="174"/>
                    </a:cubicBezTo>
                    <a:cubicBezTo>
                      <a:pt x="63" y="184"/>
                      <a:pt x="63" y="194"/>
                      <a:pt x="64" y="204"/>
                    </a:cubicBezTo>
                    <a:cubicBezTo>
                      <a:pt x="64" y="215"/>
                      <a:pt x="65" y="224"/>
                      <a:pt x="67" y="234"/>
                    </a:cubicBezTo>
                    <a:cubicBezTo>
                      <a:pt x="69" y="243"/>
                      <a:pt x="71" y="252"/>
                      <a:pt x="74" y="261"/>
                    </a:cubicBezTo>
                    <a:cubicBezTo>
                      <a:pt x="76" y="269"/>
                      <a:pt x="80" y="276"/>
                      <a:pt x="85" y="282"/>
                    </a:cubicBezTo>
                    <a:cubicBezTo>
                      <a:pt x="90" y="288"/>
                      <a:pt x="95" y="293"/>
                      <a:pt x="102" y="297"/>
                    </a:cubicBezTo>
                    <a:cubicBezTo>
                      <a:pt x="109" y="300"/>
                      <a:pt x="117" y="302"/>
                      <a:pt x="126" y="302"/>
                    </a:cubicBezTo>
                    <a:cubicBezTo>
                      <a:pt x="135" y="302"/>
                      <a:pt x="143" y="300"/>
                      <a:pt x="150" y="297"/>
                    </a:cubicBezTo>
                    <a:cubicBezTo>
                      <a:pt x="157" y="293"/>
                      <a:pt x="162" y="288"/>
                      <a:pt x="167" y="282"/>
                    </a:cubicBezTo>
                    <a:cubicBezTo>
                      <a:pt x="172" y="276"/>
                      <a:pt x="176" y="269"/>
                      <a:pt x="178" y="261"/>
                    </a:cubicBezTo>
                    <a:cubicBezTo>
                      <a:pt x="181" y="252"/>
                      <a:pt x="184" y="243"/>
                      <a:pt x="185" y="234"/>
                    </a:cubicBezTo>
                    <a:cubicBezTo>
                      <a:pt x="187" y="224"/>
                      <a:pt x="188" y="215"/>
                      <a:pt x="188" y="204"/>
                    </a:cubicBezTo>
                    <a:cubicBezTo>
                      <a:pt x="189" y="194"/>
                      <a:pt x="189" y="184"/>
                      <a:pt x="189" y="174"/>
                    </a:cubicBezTo>
                    <a:cubicBezTo>
                      <a:pt x="189" y="164"/>
                      <a:pt x="189" y="153"/>
                      <a:pt x="188" y="143"/>
                    </a:cubicBezTo>
                    <a:cubicBezTo>
                      <a:pt x="188" y="133"/>
                      <a:pt x="187" y="123"/>
                      <a:pt x="185" y="113"/>
                    </a:cubicBezTo>
                    <a:cubicBezTo>
                      <a:pt x="184" y="104"/>
                      <a:pt x="181" y="95"/>
                      <a:pt x="178" y="87"/>
                    </a:cubicBezTo>
                    <a:cubicBezTo>
                      <a:pt x="176" y="79"/>
                      <a:pt x="172" y="71"/>
                      <a:pt x="167" y="65"/>
                    </a:cubicBezTo>
                    <a:cubicBezTo>
                      <a:pt x="162" y="59"/>
                      <a:pt x="157" y="54"/>
                      <a:pt x="150" y="51"/>
                    </a:cubicBezTo>
                    <a:cubicBezTo>
                      <a:pt x="143" y="47"/>
                      <a:pt x="135" y="46"/>
                      <a:pt x="126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10390800" y="4067306"/>
                <a:ext cx="291521" cy="447946"/>
              </a:xfrm>
              <a:custGeom>
                <a:avLst/>
                <a:gdLst>
                  <a:gd name="T0" fmla="*/ 115 w 224"/>
                  <a:gd name="T1" fmla="*/ 148 h 350"/>
                  <a:gd name="T2" fmla="*/ 151 w 224"/>
                  <a:gd name="T3" fmla="*/ 121 h 350"/>
                  <a:gd name="T4" fmla="*/ 151 w 224"/>
                  <a:gd name="T5" fmla="*/ 76 h 350"/>
                  <a:gd name="T6" fmla="*/ 119 w 224"/>
                  <a:gd name="T7" fmla="*/ 52 h 350"/>
                  <a:gd name="T8" fmla="*/ 72 w 224"/>
                  <a:gd name="T9" fmla="*/ 51 h 350"/>
                  <a:gd name="T10" fmla="*/ 33 w 224"/>
                  <a:gd name="T11" fmla="*/ 60 h 350"/>
                  <a:gd name="T12" fmla="*/ 13 w 224"/>
                  <a:gd name="T13" fmla="*/ 60 h 350"/>
                  <a:gd name="T14" fmla="*/ 2 w 224"/>
                  <a:gd name="T15" fmla="*/ 47 h 350"/>
                  <a:gd name="T16" fmla="*/ 5 w 224"/>
                  <a:gd name="T17" fmla="*/ 25 h 350"/>
                  <a:gd name="T18" fmla="*/ 56 w 224"/>
                  <a:gd name="T19" fmla="*/ 4 h 350"/>
                  <a:gd name="T20" fmla="*/ 147 w 224"/>
                  <a:gd name="T21" fmla="*/ 6 h 350"/>
                  <a:gd name="T22" fmla="*/ 209 w 224"/>
                  <a:gd name="T23" fmla="*/ 53 h 350"/>
                  <a:gd name="T24" fmla="*/ 213 w 224"/>
                  <a:gd name="T25" fmla="*/ 121 h 350"/>
                  <a:gd name="T26" fmla="*/ 179 w 224"/>
                  <a:gd name="T27" fmla="*/ 160 h 350"/>
                  <a:gd name="T28" fmla="*/ 155 w 224"/>
                  <a:gd name="T29" fmla="*/ 170 h 350"/>
                  <a:gd name="T30" fmla="*/ 206 w 224"/>
                  <a:gd name="T31" fmla="*/ 199 h 350"/>
                  <a:gd name="T32" fmla="*/ 224 w 224"/>
                  <a:gd name="T33" fmla="*/ 255 h 350"/>
                  <a:gd name="T34" fmla="*/ 188 w 224"/>
                  <a:gd name="T35" fmla="*/ 328 h 350"/>
                  <a:gd name="T36" fmla="*/ 102 w 224"/>
                  <a:gd name="T37" fmla="*/ 350 h 350"/>
                  <a:gd name="T38" fmla="*/ 59 w 224"/>
                  <a:gd name="T39" fmla="*/ 345 h 350"/>
                  <a:gd name="T40" fmla="*/ 18 w 224"/>
                  <a:gd name="T41" fmla="*/ 331 h 350"/>
                  <a:gd name="T42" fmla="*/ 2 w 224"/>
                  <a:gd name="T43" fmla="*/ 310 h 350"/>
                  <a:gd name="T44" fmla="*/ 8 w 224"/>
                  <a:gd name="T45" fmla="*/ 294 h 350"/>
                  <a:gd name="T46" fmla="*/ 25 w 224"/>
                  <a:gd name="T47" fmla="*/ 287 h 350"/>
                  <a:gd name="T48" fmla="*/ 30 w 224"/>
                  <a:gd name="T49" fmla="*/ 288 h 350"/>
                  <a:gd name="T50" fmla="*/ 59 w 224"/>
                  <a:gd name="T51" fmla="*/ 297 h 350"/>
                  <a:gd name="T52" fmla="*/ 99 w 224"/>
                  <a:gd name="T53" fmla="*/ 303 h 350"/>
                  <a:gd name="T54" fmla="*/ 144 w 224"/>
                  <a:gd name="T55" fmla="*/ 290 h 350"/>
                  <a:gd name="T56" fmla="*/ 161 w 224"/>
                  <a:gd name="T57" fmla="*/ 252 h 350"/>
                  <a:gd name="T58" fmla="*/ 141 w 224"/>
                  <a:gd name="T59" fmla="*/ 209 h 350"/>
                  <a:gd name="T60" fmla="*/ 91 w 224"/>
                  <a:gd name="T61" fmla="*/ 193 h 350"/>
                  <a:gd name="T62" fmla="*/ 65 w 224"/>
                  <a:gd name="T63" fmla="*/ 191 h 350"/>
                  <a:gd name="T64" fmla="*/ 54 w 224"/>
                  <a:gd name="T65" fmla="*/ 180 h 350"/>
                  <a:gd name="T66" fmla="*/ 58 w 224"/>
                  <a:gd name="T67" fmla="*/ 158 h 350"/>
                  <a:gd name="T68" fmla="*/ 89 w 224"/>
                  <a:gd name="T69" fmla="*/ 15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4" h="350">
                    <a:moveTo>
                      <a:pt x="89" y="151"/>
                    </a:moveTo>
                    <a:cubicBezTo>
                      <a:pt x="99" y="151"/>
                      <a:pt x="107" y="150"/>
                      <a:pt x="115" y="148"/>
                    </a:cubicBezTo>
                    <a:cubicBezTo>
                      <a:pt x="124" y="145"/>
                      <a:pt x="131" y="142"/>
                      <a:pt x="137" y="138"/>
                    </a:cubicBezTo>
                    <a:cubicBezTo>
                      <a:pt x="143" y="133"/>
                      <a:pt x="147" y="128"/>
                      <a:pt x="151" y="121"/>
                    </a:cubicBezTo>
                    <a:cubicBezTo>
                      <a:pt x="154" y="115"/>
                      <a:pt x="156" y="107"/>
                      <a:pt x="156" y="98"/>
                    </a:cubicBezTo>
                    <a:cubicBezTo>
                      <a:pt x="156" y="90"/>
                      <a:pt x="154" y="83"/>
                      <a:pt x="151" y="76"/>
                    </a:cubicBezTo>
                    <a:cubicBezTo>
                      <a:pt x="148" y="70"/>
                      <a:pt x="143" y="65"/>
                      <a:pt x="138" y="61"/>
                    </a:cubicBezTo>
                    <a:cubicBezTo>
                      <a:pt x="132" y="57"/>
                      <a:pt x="126" y="54"/>
                      <a:pt x="119" y="52"/>
                    </a:cubicBezTo>
                    <a:cubicBezTo>
                      <a:pt x="111" y="50"/>
                      <a:pt x="103" y="49"/>
                      <a:pt x="95" y="49"/>
                    </a:cubicBezTo>
                    <a:cubicBezTo>
                      <a:pt x="88" y="49"/>
                      <a:pt x="80" y="49"/>
                      <a:pt x="72" y="51"/>
                    </a:cubicBezTo>
                    <a:cubicBezTo>
                      <a:pt x="64" y="52"/>
                      <a:pt x="57" y="54"/>
                      <a:pt x="50" y="55"/>
                    </a:cubicBezTo>
                    <a:cubicBezTo>
                      <a:pt x="43" y="57"/>
                      <a:pt x="38" y="58"/>
                      <a:pt x="33" y="60"/>
                    </a:cubicBezTo>
                    <a:cubicBezTo>
                      <a:pt x="28" y="61"/>
                      <a:pt x="24" y="62"/>
                      <a:pt x="22" y="62"/>
                    </a:cubicBezTo>
                    <a:cubicBezTo>
                      <a:pt x="19" y="62"/>
                      <a:pt x="16" y="61"/>
                      <a:pt x="13" y="60"/>
                    </a:cubicBezTo>
                    <a:cubicBezTo>
                      <a:pt x="10" y="59"/>
                      <a:pt x="8" y="57"/>
                      <a:pt x="6" y="55"/>
                    </a:cubicBezTo>
                    <a:cubicBezTo>
                      <a:pt x="4" y="53"/>
                      <a:pt x="3" y="50"/>
                      <a:pt x="2" y="47"/>
                    </a:cubicBezTo>
                    <a:cubicBezTo>
                      <a:pt x="1" y="45"/>
                      <a:pt x="0" y="42"/>
                      <a:pt x="0" y="39"/>
                    </a:cubicBezTo>
                    <a:cubicBezTo>
                      <a:pt x="0" y="34"/>
                      <a:pt x="2" y="30"/>
                      <a:pt x="5" y="25"/>
                    </a:cubicBezTo>
                    <a:cubicBezTo>
                      <a:pt x="7" y="21"/>
                      <a:pt x="12" y="18"/>
                      <a:pt x="19" y="16"/>
                    </a:cubicBezTo>
                    <a:cubicBezTo>
                      <a:pt x="30" y="11"/>
                      <a:pt x="42" y="7"/>
                      <a:pt x="56" y="4"/>
                    </a:cubicBezTo>
                    <a:cubicBezTo>
                      <a:pt x="69" y="1"/>
                      <a:pt x="83" y="0"/>
                      <a:pt x="98" y="0"/>
                    </a:cubicBezTo>
                    <a:cubicBezTo>
                      <a:pt x="116" y="0"/>
                      <a:pt x="132" y="2"/>
                      <a:pt x="147" y="6"/>
                    </a:cubicBezTo>
                    <a:cubicBezTo>
                      <a:pt x="161" y="10"/>
                      <a:pt x="174" y="16"/>
                      <a:pt x="185" y="24"/>
                    </a:cubicBezTo>
                    <a:cubicBezTo>
                      <a:pt x="195" y="32"/>
                      <a:pt x="203" y="42"/>
                      <a:pt x="209" y="53"/>
                    </a:cubicBezTo>
                    <a:cubicBezTo>
                      <a:pt x="215" y="65"/>
                      <a:pt x="218" y="78"/>
                      <a:pt x="218" y="93"/>
                    </a:cubicBezTo>
                    <a:cubicBezTo>
                      <a:pt x="218" y="103"/>
                      <a:pt x="216" y="112"/>
                      <a:pt x="213" y="121"/>
                    </a:cubicBezTo>
                    <a:cubicBezTo>
                      <a:pt x="210" y="129"/>
                      <a:pt x="205" y="137"/>
                      <a:pt x="199" y="143"/>
                    </a:cubicBezTo>
                    <a:cubicBezTo>
                      <a:pt x="194" y="150"/>
                      <a:pt x="187" y="155"/>
                      <a:pt x="179" y="160"/>
                    </a:cubicBezTo>
                    <a:cubicBezTo>
                      <a:pt x="172" y="164"/>
                      <a:pt x="164" y="167"/>
                      <a:pt x="155" y="169"/>
                    </a:cubicBezTo>
                    <a:cubicBezTo>
                      <a:pt x="155" y="170"/>
                      <a:pt x="155" y="170"/>
                      <a:pt x="155" y="170"/>
                    </a:cubicBezTo>
                    <a:cubicBezTo>
                      <a:pt x="166" y="172"/>
                      <a:pt x="176" y="176"/>
                      <a:pt x="184" y="180"/>
                    </a:cubicBezTo>
                    <a:cubicBezTo>
                      <a:pt x="193" y="185"/>
                      <a:pt x="200" y="191"/>
                      <a:pt x="206" y="199"/>
                    </a:cubicBezTo>
                    <a:cubicBezTo>
                      <a:pt x="212" y="206"/>
                      <a:pt x="217" y="215"/>
                      <a:pt x="220" y="224"/>
                    </a:cubicBezTo>
                    <a:cubicBezTo>
                      <a:pt x="223" y="234"/>
                      <a:pt x="224" y="244"/>
                      <a:pt x="224" y="255"/>
                    </a:cubicBezTo>
                    <a:cubicBezTo>
                      <a:pt x="224" y="272"/>
                      <a:pt x="221" y="286"/>
                      <a:pt x="215" y="298"/>
                    </a:cubicBezTo>
                    <a:cubicBezTo>
                      <a:pt x="208" y="310"/>
                      <a:pt x="199" y="320"/>
                      <a:pt x="188" y="328"/>
                    </a:cubicBezTo>
                    <a:cubicBezTo>
                      <a:pt x="176" y="336"/>
                      <a:pt x="163" y="341"/>
                      <a:pt x="149" y="345"/>
                    </a:cubicBezTo>
                    <a:cubicBezTo>
                      <a:pt x="134" y="349"/>
                      <a:pt x="118" y="350"/>
                      <a:pt x="102" y="350"/>
                    </a:cubicBezTo>
                    <a:cubicBezTo>
                      <a:pt x="95" y="350"/>
                      <a:pt x="88" y="350"/>
                      <a:pt x="81" y="349"/>
                    </a:cubicBezTo>
                    <a:cubicBezTo>
                      <a:pt x="74" y="348"/>
                      <a:pt x="66" y="347"/>
                      <a:pt x="59" y="345"/>
                    </a:cubicBezTo>
                    <a:cubicBezTo>
                      <a:pt x="52" y="344"/>
                      <a:pt x="45" y="342"/>
                      <a:pt x="38" y="339"/>
                    </a:cubicBezTo>
                    <a:cubicBezTo>
                      <a:pt x="31" y="337"/>
                      <a:pt x="24" y="334"/>
                      <a:pt x="18" y="331"/>
                    </a:cubicBezTo>
                    <a:cubicBezTo>
                      <a:pt x="12" y="329"/>
                      <a:pt x="8" y="326"/>
                      <a:pt x="6" y="322"/>
                    </a:cubicBezTo>
                    <a:cubicBezTo>
                      <a:pt x="3" y="318"/>
                      <a:pt x="2" y="314"/>
                      <a:pt x="2" y="310"/>
                    </a:cubicBezTo>
                    <a:cubicBezTo>
                      <a:pt x="2" y="307"/>
                      <a:pt x="3" y="304"/>
                      <a:pt x="4" y="301"/>
                    </a:cubicBezTo>
                    <a:cubicBezTo>
                      <a:pt x="5" y="299"/>
                      <a:pt x="6" y="296"/>
                      <a:pt x="8" y="294"/>
                    </a:cubicBezTo>
                    <a:cubicBezTo>
                      <a:pt x="10" y="292"/>
                      <a:pt x="13" y="291"/>
                      <a:pt x="15" y="289"/>
                    </a:cubicBezTo>
                    <a:cubicBezTo>
                      <a:pt x="18" y="288"/>
                      <a:pt x="21" y="287"/>
                      <a:pt x="25" y="287"/>
                    </a:cubicBezTo>
                    <a:cubicBezTo>
                      <a:pt x="26" y="287"/>
                      <a:pt x="27" y="287"/>
                      <a:pt x="27" y="288"/>
                    </a:cubicBezTo>
                    <a:cubicBezTo>
                      <a:pt x="28" y="288"/>
                      <a:pt x="29" y="288"/>
                      <a:pt x="30" y="288"/>
                    </a:cubicBezTo>
                    <a:cubicBezTo>
                      <a:pt x="34" y="289"/>
                      <a:pt x="38" y="291"/>
                      <a:pt x="43" y="292"/>
                    </a:cubicBezTo>
                    <a:cubicBezTo>
                      <a:pt x="48" y="294"/>
                      <a:pt x="53" y="296"/>
                      <a:pt x="59" y="297"/>
                    </a:cubicBezTo>
                    <a:cubicBezTo>
                      <a:pt x="65" y="299"/>
                      <a:pt x="71" y="300"/>
                      <a:pt x="78" y="301"/>
                    </a:cubicBezTo>
                    <a:cubicBezTo>
                      <a:pt x="85" y="302"/>
                      <a:pt x="92" y="303"/>
                      <a:pt x="99" y="303"/>
                    </a:cubicBezTo>
                    <a:cubicBezTo>
                      <a:pt x="108" y="303"/>
                      <a:pt x="117" y="302"/>
                      <a:pt x="124" y="299"/>
                    </a:cubicBezTo>
                    <a:cubicBezTo>
                      <a:pt x="132" y="297"/>
                      <a:pt x="138" y="294"/>
                      <a:pt x="144" y="290"/>
                    </a:cubicBezTo>
                    <a:cubicBezTo>
                      <a:pt x="149" y="286"/>
                      <a:pt x="154" y="280"/>
                      <a:pt x="157" y="274"/>
                    </a:cubicBezTo>
                    <a:cubicBezTo>
                      <a:pt x="160" y="268"/>
                      <a:pt x="161" y="261"/>
                      <a:pt x="161" y="252"/>
                    </a:cubicBezTo>
                    <a:cubicBezTo>
                      <a:pt x="161" y="243"/>
                      <a:pt x="159" y="235"/>
                      <a:pt x="156" y="227"/>
                    </a:cubicBezTo>
                    <a:cubicBezTo>
                      <a:pt x="152" y="220"/>
                      <a:pt x="148" y="214"/>
                      <a:pt x="141" y="209"/>
                    </a:cubicBezTo>
                    <a:cubicBezTo>
                      <a:pt x="135" y="204"/>
                      <a:pt x="128" y="200"/>
                      <a:pt x="119" y="197"/>
                    </a:cubicBezTo>
                    <a:cubicBezTo>
                      <a:pt x="110" y="195"/>
                      <a:pt x="101" y="193"/>
                      <a:pt x="91" y="193"/>
                    </a:cubicBezTo>
                    <a:cubicBezTo>
                      <a:pt x="74" y="193"/>
                      <a:pt x="74" y="193"/>
                      <a:pt x="74" y="193"/>
                    </a:cubicBezTo>
                    <a:cubicBezTo>
                      <a:pt x="70" y="193"/>
                      <a:pt x="67" y="193"/>
                      <a:pt x="65" y="191"/>
                    </a:cubicBezTo>
                    <a:cubicBezTo>
                      <a:pt x="62" y="190"/>
                      <a:pt x="60" y="189"/>
                      <a:pt x="58" y="187"/>
                    </a:cubicBezTo>
                    <a:cubicBezTo>
                      <a:pt x="57" y="185"/>
                      <a:pt x="55" y="183"/>
                      <a:pt x="54" y="180"/>
                    </a:cubicBezTo>
                    <a:cubicBezTo>
                      <a:pt x="54" y="178"/>
                      <a:pt x="53" y="175"/>
                      <a:pt x="53" y="172"/>
                    </a:cubicBezTo>
                    <a:cubicBezTo>
                      <a:pt x="53" y="167"/>
                      <a:pt x="55" y="162"/>
                      <a:pt x="58" y="158"/>
                    </a:cubicBezTo>
                    <a:cubicBezTo>
                      <a:pt x="62" y="154"/>
                      <a:pt x="67" y="151"/>
                      <a:pt x="74" y="151"/>
                    </a:cubicBezTo>
                    <a:lnTo>
                      <a:pt x="8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Freeform 38"/>
              <p:cNvSpPr>
                <a:spLocks noEditPoints="1"/>
              </p:cNvSpPr>
              <p:nvPr/>
            </p:nvSpPr>
            <p:spPr bwMode="auto">
              <a:xfrm>
                <a:off x="8222188" y="5610225"/>
                <a:ext cx="327070" cy="440833"/>
              </a:xfrm>
              <a:custGeom>
                <a:avLst/>
                <a:gdLst>
                  <a:gd name="T0" fmla="*/ 127 w 253"/>
                  <a:gd name="T1" fmla="*/ 0 h 347"/>
                  <a:gd name="T2" fmla="*/ 169 w 253"/>
                  <a:gd name="T3" fmla="*/ 6 h 347"/>
                  <a:gd name="T4" fmla="*/ 202 w 253"/>
                  <a:gd name="T5" fmla="*/ 25 h 347"/>
                  <a:gd name="T6" fmla="*/ 226 w 253"/>
                  <a:gd name="T7" fmla="*/ 52 h 347"/>
                  <a:gd name="T8" fmla="*/ 241 w 253"/>
                  <a:gd name="T9" fmla="*/ 88 h 347"/>
                  <a:gd name="T10" fmla="*/ 250 w 253"/>
                  <a:gd name="T11" fmla="*/ 129 h 347"/>
                  <a:gd name="T12" fmla="*/ 253 w 253"/>
                  <a:gd name="T13" fmla="*/ 173 h 347"/>
                  <a:gd name="T14" fmla="*/ 250 w 253"/>
                  <a:gd name="T15" fmla="*/ 218 h 347"/>
                  <a:gd name="T16" fmla="*/ 241 w 253"/>
                  <a:gd name="T17" fmla="*/ 259 h 347"/>
                  <a:gd name="T18" fmla="*/ 226 w 253"/>
                  <a:gd name="T19" fmla="*/ 294 h 347"/>
                  <a:gd name="T20" fmla="*/ 202 w 253"/>
                  <a:gd name="T21" fmla="*/ 322 h 347"/>
                  <a:gd name="T22" fmla="*/ 169 w 253"/>
                  <a:gd name="T23" fmla="*/ 340 h 347"/>
                  <a:gd name="T24" fmla="*/ 127 w 253"/>
                  <a:gd name="T25" fmla="*/ 347 h 347"/>
                  <a:gd name="T26" fmla="*/ 83 w 253"/>
                  <a:gd name="T27" fmla="*/ 340 h 347"/>
                  <a:gd name="T28" fmla="*/ 51 w 253"/>
                  <a:gd name="T29" fmla="*/ 322 h 347"/>
                  <a:gd name="T30" fmla="*/ 27 w 253"/>
                  <a:gd name="T31" fmla="*/ 294 h 347"/>
                  <a:gd name="T32" fmla="*/ 11 w 253"/>
                  <a:gd name="T33" fmla="*/ 259 h 347"/>
                  <a:gd name="T34" fmla="*/ 3 w 253"/>
                  <a:gd name="T35" fmla="*/ 218 h 347"/>
                  <a:gd name="T36" fmla="*/ 0 w 253"/>
                  <a:gd name="T37" fmla="*/ 173 h 347"/>
                  <a:gd name="T38" fmla="*/ 3 w 253"/>
                  <a:gd name="T39" fmla="*/ 129 h 347"/>
                  <a:gd name="T40" fmla="*/ 11 w 253"/>
                  <a:gd name="T41" fmla="*/ 88 h 347"/>
                  <a:gd name="T42" fmla="*/ 27 w 253"/>
                  <a:gd name="T43" fmla="*/ 52 h 347"/>
                  <a:gd name="T44" fmla="*/ 51 w 253"/>
                  <a:gd name="T45" fmla="*/ 25 h 347"/>
                  <a:gd name="T46" fmla="*/ 83 w 253"/>
                  <a:gd name="T47" fmla="*/ 6 h 347"/>
                  <a:gd name="T48" fmla="*/ 127 w 253"/>
                  <a:gd name="T49" fmla="*/ 0 h 347"/>
                  <a:gd name="T50" fmla="*/ 127 w 253"/>
                  <a:gd name="T51" fmla="*/ 45 h 347"/>
                  <a:gd name="T52" fmla="*/ 103 w 253"/>
                  <a:gd name="T53" fmla="*/ 50 h 347"/>
                  <a:gd name="T54" fmla="*/ 85 w 253"/>
                  <a:gd name="T55" fmla="*/ 65 h 347"/>
                  <a:gd name="T56" fmla="*/ 74 w 253"/>
                  <a:gd name="T57" fmla="*/ 86 h 347"/>
                  <a:gd name="T58" fmla="*/ 67 w 253"/>
                  <a:gd name="T59" fmla="*/ 113 h 347"/>
                  <a:gd name="T60" fmla="*/ 64 w 253"/>
                  <a:gd name="T61" fmla="*/ 142 h 347"/>
                  <a:gd name="T62" fmla="*/ 63 w 253"/>
                  <a:gd name="T63" fmla="*/ 173 h 347"/>
                  <a:gd name="T64" fmla="*/ 64 w 253"/>
                  <a:gd name="T65" fmla="*/ 204 h 347"/>
                  <a:gd name="T66" fmla="*/ 67 w 253"/>
                  <a:gd name="T67" fmla="*/ 233 h 347"/>
                  <a:gd name="T68" fmla="*/ 74 w 253"/>
                  <a:gd name="T69" fmla="*/ 260 h 347"/>
                  <a:gd name="T70" fmla="*/ 85 w 253"/>
                  <a:gd name="T71" fmla="*/ 282 h 347"/>
                  <a:gd name="T72" fmla="*/ 103 w 253"/>
                  <a:gd name="T73" fmla="*/ 296 h 347"/>
                  <a:gd name="T74" fmla="*/ 127 w 253"/>
                  <a:gd name="T75" fmla="*/ 301 h 347"/>
                  <a:gd name="T76" fmla="*/ 150 w 253"/>
                  <a:gd name="T77" fmla="*/ 296 h 347"/>
                  <a:gd name="T78" fmla="*/ 168 w 253"/>
                  <a:gd name="T79" fmla="*/ 282 h 347"/>
                  <a:gd name="T80" fmla="*/ 179 w 253"/>
                  <a:gd name="T81" fmla="*/ 260 h 347"/>
                  <a:gd name="T82" fmla="*/ 186 w 253"/>
                  <a:gd name="T83" fmla="*/ 233 h 347"/>
                  <a:gd name="T84" fmla="*/ 189 w 253"/>
                  <a:gd name="T85" fmla="*/ 204 h 347"/>
                  <a:gd name="T86" fmla="*/ 190 w 253"/>
                  <a:gd name="T87" fmla="*/ 173 h 347"/>
                  <a:gd name="T88" fmla="*/ 189 w 253"/>
                  <a:gd name="T89" fmla="*/ 142 h 347"/>
                  <a:gd name="T90" fmla="*/ 186 w 253"/>
                  <a:gd name="T91" fmla="*/ 113 h 347"/>
                  <a:gd name="T92" fmla="*/ 179 w 253"/>
                  <a:gd name="T93" fmla="*/ 86 h 347"/>
                  <a:gd name="T94" fmla="*/ 168 w 253"/>
                  <a:gd name="T95" fmla="*/ 65 h 347"/>
                  <a:gd name="T96" fmla="*/ 150 w 253"/>
                  <a:gd name="T97" fmla="*/ 50 h 347"/>
                  <a:gd name="T98" fmla="*/ 127 w 253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3" h="347">
                    <a:moveTo>
                      <a:pt x="127" y="0"/>
                    </a:moveTo>
                    <a:cubicBezTo>
                      <a:pt x="143" y="0"/>
                      <a:pt x="157" y="2"/>
                      <a:pt x="169" y="6"/>
                    </a:cubicBezTo>
                    <a:cubicBezTo>
                      <a:pt x="182" y="11"/>
                      <a:pt x="193" y="17"/>
                      <a:pt x="202" y="25"/>
                    </a:cubicBezTo>
                    <a:cubicBezTo>
                      <a:pt x="212" y="32"/>
                      <a:pt x="219" y="42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2" y="143"/>
                      <a:pt x="253" y="158"/>
                      <a:pt x="253" y="173"/>
                    </a:cubicBezTo>
                    <a:cubicBezTo>
                      <a:pt x="253" y="188"/>
                      <a:pt x="252" y="203"/>
                      <a:pt x="250" y="218"/>
                    </a:cubicBezTo>
                    <a:cubicBezTo>
                      <a:pt x="248" y="232"/>
                      <a:pt x="245" y="246"/>
                      <a:pt x="241" y="259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19" y="305"/>
                      <a:pt x="212" y="314"/>
                      <a:pt x="202" y="322"/>
                    </a:cubicBezTo>
                    <a:cubicBezTo>
                      <a:pt x="193" y="330"/>
                      <a:pt x="182" y="336"/>
                      <a:pt x="169" y="340"/>
                    </a:cubicBezTo>
                    <a:cubicBezTo>
                      <a:pt x="157" y="344"/>
                      <a:pt x="143" y="347"/>
                      <a:pt x="127" y="347"/>
                    </a:cubicBezTo>
                    <a:cubicBezTo>
                      <a:pt x="110" y="347"/>
                      <a:pt x="96" y="344"/>
                      <a:pt x="83" y="340"/>
                    </a:cubicBezTo>
                    <a:cubicBezTo>
                      <a:pt x="71" y="336"/>
                      <a:pt x="60" y="330"/>
                      <a:pt x="51" y="322"/>
                    </a:cubicBezTo>
                    <a:cubicBezTo>
                      <a:pt x="41" y="314"/>
                      <a:pt x="33" y="305"/>
                      <a:pt x="27" y="294"/>
                    </a:cubicBezTo>
                    <a:cubicBezTo>
                      <a:pt x="21" y="283"/>
                      <a:pt x="15" y="271"/>
                      <a:pt x="11" y="259"/>
                    </a:cubicBezTo>
                    <a:cubicBezTo>
                      <a:pt x="8" y="246"/>
                      <a:pt x="5" y="232"/>
                      <a:pt x="3" y="218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5" y="114"/>
                      <a:pt x="8" y="101"/>
                      <a:pt x="11" y="88"/>
                    </a:cubicBezTo>
                    <a:cubicBezTo>
                      <a:pt x="15" y="75"/>
                      <a:pt x="21" y="63"/>
                      <a:pt x="27" y="52"/>
                    </a:cubicBezTo>
                    <a:cubicBezTo>
                      <a:pt x="33" y="42"/>
                      <a:pt x="41" y="32"/>
                      <a:pt x="51" y="25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7" y="0"/>
                    </a:cubicBezTo>
                    <a:close/>
                    <a:moveTo>
                      <a:pt x="127" y="45"/>
                    </a:moveTo>
                    <a:cubicBezTo>
                      <a:pt x="117" y="45"/>
                      <a:pt x="109" y="47"/>
                      <a:pt x="103" y="50"/>
                    </a:cubicBezTo>
                    <a:cubicBezTo>
                      <a:pt x="96" y="54"/>
                      <a:pt x="90" y="59"/>
                      <a:pt x="85" y="65"/>
                    </a:cubicBezTo>
                    <a:cubicBezTo>
                      <a:pt x="81" y="71"/>
                      <a:pt x="77" y="78"/>
                      <a:pt x="74" y="86"/>
                    </a:cubicBezTo>
                    <a:cubicBezTo>
                      <a:pt x="71" y="95"/>
                      <a:pt x="69" y="103"/>
                      <a:pt x="67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4" y="153"/>
                      <a:pt x="63" y="163"/>
                      <a:pt x="63" y="173"/>
                    </a:cubicBezTo>
                    <a:cubicBezTo>
                      <a:pt x="63" y="183"/>
                      <a:pt x="64" y="193"/>
                      <a:pt x="64" y="204"/>
                    </a:cubicBezTo>
                    <a:cubicBezTo>
                      <a:pt x="65" y="214"/>
                      <a:pt x="66" y="224"/>
                      <a:pt x="67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1" y="275"/>
                      <a:pt x="85" y="282"/>
                    </a:cubicBezTo>
                    <a:cubicBezTo>
                      <a:pt x="90" y="288"/>
                      <a:pt x="96" y="293"/>
                      <a:pt x="103" y="296"/>
                    </a:cubicBezTo>
                    <a:cubicBezTo>
                      <a:pt x="109" y="299"/>
                      <a:pt x="117" y="301"/>
                      <a:pt x="127" y="301"/>
                    </a:cubicBezTo>
                    <a:cubicBezTo>
                      <a:pt x="136" y="301"/>
                      <a:pt x="144" y="299"/>
                      <a:pt x="150" y="296"/>
                    </a:cubicBezTo>
                    <a:cubicBezTo>
                      <a:pt x="157" y="293"/>
                      <a:pt x="163" y="288"/>
                      <a:pt x="168" y="282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6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90" y="183"/>
                      <a:pt x="190" y="173"/>
                    </a:cubicBezTo>
                    <a:cubicBezTo>
                      <a:pt x="190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6" y="113"/>
                    </a:cubicBezTo>
                    <a:cubicBezTo>
                      <a:pt x="184" y="103"/>
                      <a:pt x="182" y="95"/>
                      <a:pt x="179" y="86"/>
                    </a:cubicBezTo>
                    <a:cubicBezTo>
                      <a:pt x="176" y="78"/>
                      <a:pt x="172" y="71"/>
                      <a:pt x="168" y="65"/>
                    </a:cubicBezTo>
                    <a:cubicBezTo>
                      <a:pt x="163" y="59"/>
                      <a:pt x="157" y="54"/>
                      <a:pt x="150" y="50"/>
                    </a:cubicBezTo>
                    <a:cubicBezTo>
                      <a:pt x="144" y="47"/>
                      <a:pt x="136" y="45"/>
                      <a:pt x="12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Freeform 39"/>
              <p:cNvSpPr>
                <a:spLocks noEditPoints="1"/>
              </p:cNvSpPr>
              <p:nvPr/>
            </p:nvSpPr>
            <p:spPr bwMode="auto">
              <a:xfrm>
                <a:off x="8584806" y="5610225"/>
                <a:ext cx="348403" cy="440833"/>
              </a:xfrm>
              <a:custGeom>
                <a:avLst/>
                <a:gdLst>
                  <a:gd name="T0" fmla="*/ 126 w 271"/>
                  <a:gd name="T1" fmla="*/ 31 h 341"/>
                  <a:gd name="T2" fmla="*/ 149 w 271"/>
                  <a:gd name="T3" fmla="*/ 6 h 341"/>
                  <a:gd name="T4" fmla="*/ 178 w 271"/>
                  <a:gd name="T5" fmla="*/ 0 h 341"/>
                  <a:gd name="T6" fmla="*/ 194 w 271"/>
                  <a:gd name="T7" fmla="*/ 2 h 341"/>
                  <a:gd name="T8" fmla="*/ 208 w 271"/>
                  <a:gd name="T9" fmla="*/ 9 h 341"/>
                  <a:gd name="T10" fmla="*/ 217 w 271"/>
                  <a:gd name="T11" fmla="*/ 23 h 341"/>
                  <a:gd name="T12" fmla="*/ 221 w 271"/>
                  <a:gd name="T13" fmla="*/ 42 h 341"/>
                  <a:gd name="T14" fmla="*/ 221 w 271"/>
                  <a:gd name="T15" fmla="*/ 227 h 341"/>
                  <a:gd name="T16" fmla="*/ 250 w 271"/>
                  <a:gd name="T17" fmla="*/ 227 h 341"/>
                  <a:gd name="T18" fmla="*/ 259 w 271"/>
                  <a:gd name="T19" fmla="*/ 229 h 341"/>
                  <a:gd name="T20" fmla="*/ 266 w 271"/>
                  <a:gd name="T21" fmla="*/ 234 h 341"/>
                  <a:gd name="T22" fmla="*/ 270 w 271"/>
                  <a:gd name="T23" fmla="*/ 241 h 341"/>
                  <a:gd name="T24" fmla="*/ 271 w 271"/>
                  <a:gd name="T25" fmla="*/ 249 h 341"/>
                  <a:gd name="T26" fmla="*/ 270 w 271"/>
                  <a:gd name="T27" fmla="*/ 257 h 341"/>
                  <a:gd name="T28" fmla="*/ 266 w 271"/>
                  <a:gd name="T29" fmla="*/ 264 h 341"/>
                  <a:gd name="T30" fmla="*/ 259 w 271"/>
                  <a:gd name="T31" fmla="*/ 269 h 341"/>
                  <a:gd name="T32" fmla="*/ 250 w 271"/>
                  <a:gd name="T33" fmla="*/ 271 h 341"/>
                  <a:gd name="T34" fmla="*/ 221 w 271"/>
                  <a:gd name="T35" fmla="*/ 271 h 341"/>
                  <a:gd name="T36" fmla="*/ 221 w 271"/>
                  <a:gd name="T37" fmla="*/ 314 h 341"/>
                  <a:gd name="T38" fmla="*/ 218 w 271"/>
                  <a:gd name="T39" fmla="*/ 326 h 341"/>
                  <a:gd name="T40" fmla="*/ 211 w 271"/>
                  <a:gd name="T41" fmla="*/ 334 h 341"/>
                  <a:gd name="T42" fmla="*/ 202 w 271"/>
                  <a:gd name="T43" fmla="*/ 340 h 341"/>
                  <a:gd name="T44" fmla="*/ 191 w 271"/>
                  <a:gd name="T45" fmla="*/ 341 h 341"/>
                  <a:gd name="T46" fmla="*/ 181 w 271"/>
                  <a:gd name="T47" fmla="*/ 340 h 341"/>
                  <a:gd name="T48" fmla="*/ 171 w 271"/>
                  <a:gd name="T49" fmla="*/ 334 h 341"/>
                  <a:gd name="T50" fmla="*/ 164 w 271"/>
                  <a:gd name="T51" fmla="*/ 326 h 341"/>
                  <a:gd name="T52" fmla="*/ 161 w 271"/>
                  <a:gd name="T53" fmla="*/ 314 h 341"/>
                  <a:gd name="T54" fmla="*/ 161 w 271"/>
                  <a:gd name="T55" fmla="*/ 271 h 341"/>
                  <a:gd name="T56" fmla="*/ 30 w 271"/>
                  <a:gd name="T57" fmla="*/ 271 h 341"/>
                  <a:gd name="T58" fmla="*/ 8 w 271"/>
                  <a:gd name="T59" fmla="*/ 263 h 341"/>
                  <a:gd name="T60" fmla="*/ 0 w 271"/>
                  <a:gd name="T61" fmla="*/ 244 h 341"/>
                  <a:gd name="T62" fmla="*/ 2 w 271"/>
                  <a:gd name="T63" fmla="*/ 236 h 341"/>
                  <a:gd name="T64" fmla="*/ 6 w 271"/>
                  <a:gd name="T65" fmla="*/ 227 h 341"/>
                  <a:gd name="T66" fmla="*/ 126 w 271"/>
                  <a:gd name="T67" fmla="*/ 31 h 341"/>
                  <a:gd name="T68" fmla="*/ 54 w 271"/>
                  <a:gd name="T69" fmla="*/ 227 h 341"/>
                  <a:gd name="T70" fmla="*/ 161 w 271"/>
                  <a:gd name="T71" fmla="*/ 227 h 341"/>
                  <a:gd name="T72" fmla="*/ 161 w 271"/>
                  <a:gd name="T73" fmla="*/ 50 h 341"/>
                  <a:gd name="T74" fmla="*/ 54 w 271"/>
                  <a:gd name="T75" fmla="*/ 22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1" h="341">
                    <a:moveTo>
                      <a:pt x="126" y="31"/>
                    </a:moveTo>
                    <a:cubicBezTo>
                      <a:pt x="133" y="19"/>
                      <a:pt x="140" y="11"/>
                      <a:pt x="149" y="6"/>
                    </a:cubicBezTo>
                    <a:cubicBezTo>
                      <a:pt x="158" y="2"/>
                      <a:pt x="167" y="0"/>
                      <a:pt x="178" y="0"/>
                    </a:cubicBezTo>
                    <a:cubicBezTo>
                      <a:pt x="183" y="0"/>
                      <a:pt x="189" y="0"/>
                      <a:pt x="194" y="2"/>
                    </a:cubicBezTo>
                    <a:cubicBezTo>
                      <a:pt x="199" y="3"/>
                      <a:pt x="204" y="6"/>
                      <a:pt x="208" y="9"/>
                    </a:cubicBezTo>
                    <a:cubicBezTo>
                      <a:pt x="212" y="13"/>
                      <a:pt x="215" y="17"/>
                      <a:pt x="217" y="23"/>
                    </a:cubicBezTo>
                    <a:cubicBezTo>
                      <a:pt x="220" y="28"/>
                      <a:pt x="221" y="34"/>
                      <a:pt x="221" y="42"/>
                    </a:cubicBezTo>
                    <a:cubicBezTo>
                      <a:pt x="221" y="227"/>
                      <a:pt x="221" y="227"/>
                      <a:pt x="221" y="227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3" y="227"/>
                      <a:pt x="256" y="228"/>
                      <a:pt x="259" y="229"/>
                    </a:cubicBezTo>
                    <a:cubicBezTo>
                      <a:pt x="262" y="230"/>
                      <a:pt x="264" y="232"/>
                      <a:pt x="266" y="234"/>
                    </a:cubicBezTo>
                    <a:cubicBezTo>
                      <a:pt x="268" y="236"/>
                      <a:pt x="269" y="238"/>
                      <a:pt x="270" y="241"/>
                    </a:cubicBezTo>
                    <a:cubicBezTo>
                      <a:pt x="271" y="244"/>
                      <a:pt x="271" y="246"/>
                      <a:pt x="271" y="249"/>
                    </a:cubicBezTo>
                    <a:cubicBezTo>
                      <a:pt x="271" y="252"/>
                      <a:pt x="271" y="254"/>
                      <a:pt x="270" y="257"/>
                    </a:cubicBezTo>
                    <a:cubicBezTo>
                      <a:pt x="269" y="260"/>
                      <a:pt x="268" y="262"/>
                      <a:pt x="266" y="264"/>
                    </a:cubicBezTo>
                    <a:cubicBezTo>
                      <a:pt x="264" y="266"/>
                      <a:pt x="262" y="268"/>
                      <a:pt x="259" y="269"/>
                    </a:cubicBezTo>
                    <a:cubicBezTo>
                      <a:pt x="256" y="270"/>
                      <a:pt x="253" y="271"/>
                      <a:pt x="250" y="271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1" y="314"/>
                      <a:pt x="221" y="314"/>
                      <a:pt x="221" y="314"/>
                    </a:cubicBezTo>
                    <a:cubicBezTo>
                      <a:pt x="221" y="318"/>
                      <a:pt x="220" y="322"/>
                      <a:pt x="218" y="326"/>
                    </a:cubicBezTo>
                    <a:cubicBezTo>
                      <a:pt x="216" y="329"/>
                      <a:pt x="214" y="332"/>
                      <a:pt x="211" y="334"/>
                    </a:cubicBezTo>
                    <a:cubicBezTo>
                      <a:pt x="208" y="337"/>
                      <a:pt x="205" y="338"/>
                      <a:pt x="202" y="340"/>
                    </a:cubicBezTo>
                    <a:cubicBezTo>
                      <a:pt x="198" y="341"/>
                      <a:pt x="195" y="341"/>
                      <a:pt x="191" y="341"/>
                    </a:cubicBezTo>
                    <a:cubicBezTo>
                      <a:pt x="188" y="341"/>
                      <a:pt x="184" y="341"/>
                      <a:pt x="181" y="340"/>
                    </a:cubicBezTo>
                    <a:cubicBezTo>
                      <a:pt x="177" y="338"/>
                      <a:pt x="174" y="337"/>
                      <a:pt x="171" y="334"/>
                    </a:cubicBezTo>
                    <a:cubicBezTo>
                      <a:pt x="168" y="332"/>
                      <a:pt x="166" y="329"/>
                      <a:pt x="164" y="326"/>
                    </a:cubicBezTo>
                    <a:cubicBezTo>
                      <a:pt x="162" y="322"/>
                      <a:pt x="161" y="318"/>
                      <a:pt x="161" y="314"/>
                    </a:cubicBezTo>
                    <a:cubicBezTo>
                      <a:pt x="161" y="271"/>
                      <a:pt x="161" y="271"/>
                      <a:pt x="161" y="271"/>
                    </a:cubicBezTo>
                    <a:cubicBezTo>
                      <a:pt x="30" y="271"/>
                      <a:pt x="30" y="271"/>
                      <a:pt x="30" y="271"/>
                    </a:cubicBezTo>
                    <a:cubicBezTo>
                      <a:pt x="21" y="271"/>
                      <a:pt x="14" y="268"/>
                      <a:pt x="8" y="263"/>
                    </a:cubicBezTo>
                    <a:cubicBezTo>
                      <a:pt x="3" y="258"/>
                      <a:pt x="0" y="252"/>
                      <a:pt x="0" y="244"/>
                    </a:cubicBezTo>
                    <a:cubicBezTo>
                      <a:pt x="0" y="242"/>
                      <a:pt x="1" y="239"/>
                      <a:pt x="2" y="236"/>
                    </a:cubicBezTo>
                    <a:cubicBezTo>
                      <a:pt x="2" y="233"/>
                      <a:pt x="4" y="230"/>
                      <a:pt x="6" y="227"/>
                    </a:cubicBezTo>
                    <a:lnTo>
                      <a:pt x="126" y="31"/>
                    </a:lnTo>
                    <a:close/>
                    <a:moveTo>
                      <a:pt x="54" y="227"/>
                    </a:moveTo>
                    <a:cubicBezTo>
                      <a:pt x="161" y="227"/>
                      <a:pt x="161" y="227"/>
                      <a:pt x="161" y="227"/>
                    </a:cubicBezTo>
                    <a:cubicBezTo>
                      <a:pt x="161" y="50"/>
                      <a:pt x="161" y="50"/>
                      <a:pt x="161" y="50"/>
                    </a:cubicBezTo>
                    <a:lnTo>
                      <a:pt x="54" y="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Freeform 40"/>
              <p:cNvSpPr>
                <a:spLocks noEditPoints="1"/>
              </p:cNvSpPr>
              <p:nvPr/>
            </p:nvSpPr>
            <p:spPr bwMode="auto">
              <a:xfrm>
                <a:off x="6565506" y="4259284"/>
                <a:ext cx="327070" cy="447946"/>
              </a:xfrm>
              <a:custGeom>
                <a:avLst/>
                <a:gdLst>
                  <a:gd name="T0" fmla="*/ 126 w 252"/>
                  <a:gd name="T1" fmla="*/ 0 h 347"/>
                  <a:gd name="T2" fmla="*/ 169 w 252"/>
                  <a:gd name="T3" fmla="*/ 7 h 347"/>
                  <a:gd name="T4" fmla="*/ 201 w 252"/>
                  <a:gd name="T5" fmla="*/ 25 h 347"/>
                  <a:gd name="T6" fmla="*/ 225 w 252"/>
                  <a:gd name="T7" fmla="*/ 53 h 347"/>
                  <a:gd name="T8" fmla="*/ 241 w 252"/>
                  <a:gd name="T9" fmla="*/ 88 h 347"/>
                  <a:gd name="T10" fmla="*/ 249 w 252"/>
                  <a:gd name="T11" fmla="*/ 129 h 347"/>
                  <a:gd name="T12" fmla="*/ 252 w 252"/>
                  <a:gd name="T13" fmla="*/ 173 h 347"/>
                  <a:gd name="T14" fmla="*/ 249 w 252"/>
                  <a:gd name="T15" fmla="*/ 218 h 347"/>
                  <a:gd name="T16" fmla="*/ 241 w 252"/>
                  <a:gd name="T17" fmla="*/ 259 h 347"/>
                  <a:gd name="T18" fmla="*/ 225 w 252"/>
                  <a:gd name="T19" fmla="*/ 294 h 347"/>
                  <a:gd name="T20" fmla="*/ 201 w 252"/>
                  <a:gd name="T21" fmla="*/ 322 h 347"/>
                  <a:gd name="T22" fmla="*/ 169 w 252"/>
                  <a:gd name="T23" fmla="*/ 340 h 347"/>
                  <a:gd name="T24" fmla="*/ 126 w 252"/>
                  <a:gd name="T25" fmla="*/ 347 h 347"/>
                  <a:gd name="T26" fmla="*/ 83 w 252"/>
                  <a:gd name="T27" fmla="*/ 340 h 347"/>
                  <a:gd name="T28" fmla="*/ 50 w 252"/>
                  <a:gd name="T29" fmla="*/ 322 h 347"/>
                  <a:gd name="T30" fmla="*/ 26 w 252"/>
                  <a:gd name="T31" fmla="*/ 294 h 347"/>
                  <a:gd name="T32" fmla="*/ 11 w 252"/>
                  <a:gd name="T33" fmla="*/ 259 h 347"/>
                  <a:gd name="T34" fmla="*/ 2 w 252"/>
                  <a:gd name="T35" fmla="*/ 218 h 347"/>
                  <a:gd name="T36" fmla="*/ 0 w 252"/>
                  <a:gd name="T37" fmla="*/ 173 h 347"/>
                  <a:gd name="T38" fmla="*/ 2 w 252"/>
                  <a:gd name="T39" fmla="*/ 129 h 347"/>
                  <a:gd name="T40" fmla="*/ 11 w 252"/>
                  <a:gd name="T41" fmla="*/ 88 h 347"/>
                  <a:gd name="T42" fmla="*/ 26 w 252"/>
                  <a:gd name="T43" fmla="*/ 53 h 347"/>
                  <a:gd name="T44" fmla="*/ 50 w 252"/>
                  <a:gd name="T45" fmla="*/ 25 h 347"/>
                  <a:gd name="T46" fmla="*/ 83 w 252"/>
                  <a:gd name="T47" fmla="*/ 7 h 347"/>
                  <a:gd name="T48" fmla="*/ 126 w 252"/>
                  <a:gd name="T49" fmla="*/ 0 h 347"/>
                  <a:gd name="T50" fmla="*/ 126 w 252"/>
                  <a:gd name="T51" fmla="*/ 45 h 347"/>
                  <a:gd name="T52" fmla="*/ 102 w 252"/>
                  <a:gd name="T53" fmla="*/ 50 h 347"/>
                  <a:gd name="T54" fmla="*/ 85 w 252"/>
                  <a:gd name="T55" fmla="*/ 65 h 347"/>
                  <a:gd name="T56" fmla="*/ 73 w 252"/>
                  <a:gd name="T57" fmla="*/ 87 h 347"/>
                  <a:gd name="T58" fmla="*/ 67 w 252"/>
                  <a:gd name="T59" fmla="*/ 113 h 347"/>
                  <a:gd name="T60" fmla="*/ 64 w 252"/>
                  <a:gd name="T61" fmla="*/ 143 h 347"/>
                  <a:gd name="T62" fmla="*/ 63 w 252"/>
                  <a:gd name="T63" fmla="*/ 173 h 347"/>
                  <a:gd name="T64" fmla="*/ 64 w 252"/>
                  <a:gd name="T65" fmla="*/ 204 h 347"/>
                  <a:gd name="T66" fmla="*/ 67 w 252"/>
                  <a:gd name="T67" fmla="*/ 234 h 347"/>
                  <a:gd name="T68" fmla="*/ 73 w 252"/>
                  <a:gd name="T69" fmla="*/ 260 h 347"/>
                  <a:gd name="T70" fmla="*/ 85 w 252"/>
                  <a:gd name="T71" fmla="*/ 282 h 347"/>
                  <a:gd name="T72" fmla="*/ 102 w 252"/>
                  <a:gd name="T73" fmla="*/ 296 h 347"/>
                  <a:gd name="T74" fmla="*/ 126 w 252"/>
                  <a:gd name="T75" fmla="*/ 301 h 347"/>
                  <a:gd name="T76" fmla="*/ 150 w 252"/>
                  <a:gd name="T77" fmla="*/ 296 h 347"/>
                  <a:gd name="T78" fmla="*/ 167 w 252"/>
                  <a:gd name="T79" fmla="*/ 282 h 347"/>
                  <a:gd name="T80" fmla="*/ 178 w 252"/>
                  <a:gd name="T81" fmla="*/ 260 h 347"/>
                  <a:gd name="T82" fmla="*/ 185 w 252"/>
                  <a:gd name="T83" fmla="*/ 234 h 347"/>
                  <a:gd name="T84" fmla="*/ 188 w 252"/>
                  <a:gd name="T85" fmla="*/ 204 h 347"/>
                  <a:gd name="T86" fmla="*/ 189 w 252"/>
                  <a:gd name="T87" fmla="*/ 173 h 347"/>
                  <a:gd name="T88" fmla="*/ 188 w 252"/>
                  <a:gd name="T89" fmla="*/ 143 h 347"/>
                  <a:gd name="T90" fmla="*/ 185 w 252"/>
                  <a:gd name="T91" fmla="*/ 113 h 347"/>
                  <a:gd name="T92" fmla="*/ 178 w 252"/>
                  <a:gd name="T93" fmla="*/ 87 h 347"/>
                  <a:gd name="T94" fmla="*/ 167 w 252"/>
                  <a:gd name="T95" fmla="*/ 65 h 347"/>
                  <a:gd name="T96" fmla="*/ 150 w 252"/>
                  <a:gd name="T97" fmla="*/ 50 h 347"/>
                  <a:gd name="T98" fmla="*/ 126 w 252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7">
                    <a:moveTo>
                      <a:pt x="126" y="0"/>
                    </a:moveTo>
                    <a:cubicBezTo>
                      <a:pt x="142" y="0"/>
                      <a:pt x="156" y="2"/>
                      <a:pt x="169" y="7"/>
                    </a:cubicBezTo>
                    <a:cubicBezTo>
                      <a:pt x="181" y="11"/>
                      <a:pt x="192" y="17"/>
                      <a:pt x="201" y="25"/>
                    </a:cubicBezTo>
                    <a:cubicBezTo>
                      <a:pt x="211" y="33"/>
                      <a:pt x="219" y="42"/>
                      <a:pt x="225" y="53"/>
                    </a:cubicBezTo>
                    <a:cubicBezTo>
                      <a:pt x="231" y="63"/>
                      <a:pt x="237" y="75"/>
                      <a:pt x="241" y="88"/>
                    </a:cubicBezTo>
                    <a:cubicBezTo>
                      <a:pt x="245" y="101"/>
                      <a:pt x="247" y="115"/>
                      <a:pt x="249" y="129"/>
                    </a:cubicBezTo>
                    <a:cubicBezTo>
                      <a:pt x="251" y="143"/>
                      <a:pt x="252" y="158"/>
                      <a:pt x="252" y="173"/>
                    </a:cubicBezTo>
                    <a:cubicBezTo>
                      <a:pt x="252" y="189"/>
                      <a:pt x="251" y="203"/>
                      <a:pt x="249" y="218"/>
                    </a:cubicBezTo>
                    <a:cubicBezTo>
                      <a:pt x="247" y="232"/>
                      <a:pt x="245" y="246"/>
                      <a:pt x="241" y="259"/>
                    </a:cubicBezTo>
                    <a:cubicBezTo>
                      <a:pt x="237" y="272"/>
                      <a:pt x="231" y="283"/>
                      <a:pt x="225" y="294"/>
                    </a:cubicBezTo>
                    <a:cubicBezTo>
                      <a:pt x="219" y="305"/>
                      <a:pt x="211" y="314"/>
                      <a:pt x="201" y="322"/>
                    </a:cubicBezTo>
                    <a:cubicBezTo>
                      <a:pt x="192" y="330"/>
                      <a:pt x="181" y="336"/>
                      <a:pt x="169" y="340"/>
                    </a:cubicBezTo>
                    <a:cubicBezTo>
                      <a:pt x="156" y="345"/>
                      <a:pt x="142" y="347"/>
                      <a:pt x="126" y="347"/>
                    </a:cubicBezTo>
                    <a:cubicBezTo>
                      <a:pt x="110" y="347"/>
                      <a:pt x="95" y="345"/>
                      <a:pt x="83" y="340"/>
                    </a:cubicBezTo>
                    <a:cubicBezTo>
                      <a:pt x="70" y="336"/>
                      <a:pt x="59" y="330"/>
                      <a:pt x="50" y="322"/>
                    </a:cubicBezTo>
                    <a:cubicBezTo>
                      <a:pt x="41" y="314"/>
                      <a:pt x="33" y="305"/>
                      <a:pt x="26" y="294"/>
                    </a:cubicBezTo>
                    <a:cubicBezTo>
                      <a:pt x="20" y="283"/>
                      <a:pt x="15" y="272"/>
                      <a:pt x="11" y="259"/>
                    </a:cubicBezTo>
                    <a:cubicBezTo>
                      <a:pt x="7" y="246"/>
                      <a:pt x="4" y="232"/>
                      <a:pt x="2" y="218"/>
                    </a:cubicBezTo>
                    <a:cubicBezTo>
                      <a:pt x="0" y="203"/>
                      <a:pt x="0" y="189"/>
                      <a:pt x="0" y="173"/>
                    </a:cubicBezTo>
                    <a:cubicBezTo>
                      <a:pt x="0" y="158"/>
                      <a:pt x="0" y="143"/>
                      <a:pt x="2" y="129"/>
                    </a:cubicBezTo>
                    <a:cubicBezTo>
                      <a:pt x="4" y="115"/>
                      <a:pt x="7" y="101"/>
                      <a:pt x="11" y="88"/>
                    </a:cubicBezTo>
                    <a:cubicBezTo>
                      <a:pt x="15" y="75"/>
                      <a:pt x="20" y="63"/>
                      <a:pt x="26" y="53"/>
                    </a:cubicBezTo>
                    <a:cubicBezTo>
                      <a:pt x="33" y="42"/>
                      <a:pt x="41" y="33"/>
                      <a:pt x="50" y="25"/>
                    </a:cubicBezTo>
                    <a:cubicBezTo>
                      <a:pt x="59" y="17"/>
                      <a:pt x="70" y="11"/>
                      <a:pt x="83" y="7"/>
                    </a:cubicBezTo>
                    <a:cubicBezTo>
                      <a:pt x="95" y="2"/>
                      <a:pt x="110" y="0"/>
                      <a:pt x="126" y="0"/>
                    </a:cubicBezTo>
                    <a:close/>
                    <a:moveTo>
                      <a:pt x="126" y="45"/>
                    </a:moveTo>
                    <a:cubicBezTo>
                      <a:pt x="116" y="45"/>
                      <a:pt x="108" y="47"/>
                      <a:pt x="102" y="50"/>
                    </a:cubicBezTo>
                    <a:cubicBezTo>
                      <a:pt x="95" y="54"/>
                      <a:pt x="89" y="59"/>
                      <a:pt x="85" y="65"/>
                    </a:cubicBezTo>
                    <a:cubicBezTo>
                      <a:pt x="80" y="71"/>
                      <a:pt x="76" y="78"/>
                      <a:pt x="73" y="87"/>
                    </a:cubicBezTo>
                    <a:cubicBezTo>
                      <a:pt x="70" y="95"/>
                      <a:pt x="68" y="104"/>
                      <a:pt x="67" y="113"/>
                    </a:cubicBezTo>
                    <a:cubicBezTo>
                      <a:pt x="65" y="123"/>
                      <a:pt x="64" y="132"/>
                      <a:pt x="64" y="143"/>
                    </a:cubicBezTo>
                    <a:cubicBezTo>
                      <a:pt x="63" y="153"/>
                      <a:pt x="63" y="163"/>
                      <a:pt x="63" y="173"/>
                    </a:cubicBezTo>
                    <a:cubicBezTo>
                      <a:pt x="63" y="183"/>
                      <a:pt x="63" y="194"/>
                      <a:pt x="64" y="204"/>
                    </a:cubicBezTo>
                    <a:cubicBezTo>
                      <a:pt x="64" y="214"/>
                      <a:pt x="65" y="224"/>
                      <a:pt x="67" y="234"/>
                    </a:cubicBezTo>
                    <a:cubicBezTo>
                      <a:pt x="68" y="243"/>
                      <a:pt x="70" y="252"/>
                      <a:pt x="73" y="260"/>
                    </a:cubicBezTo>
                    <a:cubicBezTo>
                      <a:pt x="76" y="268"/>
                      <a:pt x="80" y="276"/>
                      <a:pt x="85" y="282"/>
                    </a:cubicBezTo>
                    <a:cubicBezTo>
                      <a:pt x="89" y="288"/>
                      <a:pt x="95" y="293"/>
                      <a:pt x="102" y="296"/>
                    </a:cubicBezTo>
                    <a:cubicBezTo>
                      <a:pt x="108" y="300"/>
                      <a:pt x="116" y="301"/>
                      <a:pt x="126" y="301"/>
                    </a:cubicBezTo>
                    <a:cubicBezTo>
                      <a:pt x="135" y="301"/>
                      <a:pt x="143" y="300"/>
                      <a:pt x="150" y="296"/>
                    </a:cubicBezTo>
                    <a:cubicBezTo>
                      <a:pt x="156" y="293"/>
                      <a:pt x="162" y="288"/>
                      <a:pt x="167" y="282"/>
                    </a:cubicBezTo>
                    <a:cubicBezTo>
                      <a:pt x="172" y="276"/>
                      <a:pt x="175" y="268"/>
                      <a:pt x="178" y="260"/>
                    </a:cubicBezTo>
                    <a:cubicBezTo>
                      <a:pt x="181" y="252"/>
                      <a:pt x="183" y="243"/>
                      <a:pt x="185" y="234"/>
                    </a:cubicBezTo>
                    <a:cubicBezTo>
                      <a:pt x="186" y="224"/>
                      <a:pt x="188" y="214"/>
                      <a:pt x="188" y="204"/>
                    </a:cubicBezTo>
                    <a:cubicBezTo>
                      <a:pt x="189" y="194"/>
                      <a:pt x="189" y="183"/>
                      <a:pt x="189" y="173"/>
                    </a:cubicBezTo>
                    <a:cubicBezTo>
                      <a:pt x="189" y="163"/>
                      <a:pt x="189" y="153"/>
                      <a:pt x="188" y="143"/>
                    </a:cubicBezTo>
                    <a:cubicBezTo>
                      <a:pt x="188" y="132"/>
                      <a:pt x="186" y="123"/>
                      <a:pt x="185" y="113"/>
                    </a:cubicBezTo>
                    <a:cubicBezTo>
                      <a:pt x="183" y="104"/>
                      <a:pt x="181" y="95"/>
                      <a:pt x="178" y="87"/>
                    </a:cubicBezTo>
                    <a:cubicBezTo>
                      <a:pt x="175" y="78"/>
                      <a:pt x="172" y="71"/>
                      <a:pt x="167" y="65"/>
                    </a:cubicBezTo>
                    <a:cubicBezTo>
                      <a:pt x="162" y="59"/>
                      <a:pt x="156" y="54"/>
                      <a:pt x="150" y="50"/>
                    </a:cubicBezTo>
                    <a:cubicBezTo>
                      <a:pt x="143" y="47"/>
                      <a:pt x="135" y="45"/>
                      <a:pt x="1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6963678" y="4266392"/>
                <a:ext cx="298629" cy="440833"/>
              </a:xfrm>
              <a:custGeom>
                <a:avLst/>
                <a:gdLst>
                  <a:gd name="T0" fmla="*/ 5 w 234"/>
                  <a:gd name="T1" fmla="*/ 28 h 347"/>
                  <a:gd name="T2" fmla="*/ 13 w 234"/>
                  <a:gd name="T3" fmla="*/ 7 h 347"/>
                  <a:gd name="T4" fmla="*/ 37 w 234"/>
                  <a:gd name="T5" fmla="*/ 0 h 347"/>
                  <a:gd name="T6" fmla="*/ 198 w 234"/>
                  <a:gd name="T7" fmla="*/ 0 h 347"/>
                  <a:gd name="T8" fmla="*/ 207 w 234"/>
                  <a:gd name="T9" fmla="*/ 2 h 347"/>
                  <a:gd name="T10" fmla="*/ 214 w 234"/>
                  <a:gd name="T11" fmla="*/ 7 h 347"/>
                  <a:gd name="T12" fmla="*/ 218 w 234"/>
                  <a:gd name="T13" fmla="*/ 14 h 347"/>
                  <a:gd name="T14" fmla="*/ 219 w 234"/>
                  <a:gd name="T15" fmla="*/ 22 h 347"/>
                  <a:gd name="T16" fmla="*/ 218 w 234"/>
                  <a:gd name="T17" fmla="*/ 31 h 347"/>
                  <a:gd name="T18" fmla="*/ 214 w 234"/>
                  <a:gd name="T19" fmla="*/ 38 h 347"/>
                  <a:gd name="T20" fmla="*/ 207 w 234"/>
                  <a:gd name="T21" fmla="*/ 43 h 347"/>
                  <a:gd name="T22" fmla="*/ 198 w 234"/>
                  <a:gd name="T23" fmla="*/ 45 h 347"/>
                  <a:gd name="T24" fmla="*/ 56 w 234"/>
                  <a:gd name="T25" fmla="*/ 45 h 347"/>
                  <a:gd name="T26" fmla="*/ 55 w 234"/>
                  <a:gd name="T27" fmla="*/ 153 h 347"/>
                  <a:gd name="T28" fmla="*/ 90 w 234"/>
                  <a:gd name="T29" fmla="*/ 129 h 347"/>
                  <a:gd name="T30" fmla="*/ 132 w 234"/>
                  <a:gd name="T31" fmla="*/ 121 h 347"/>
                  <a:gd name="T32" fmla="*/ 174 w 234"/>
                  <a:gd name="T33" fmla="*/ 129 h 347"/>
                  <a:gd name="T34" fmla="*/ 206 w 234"/>
                  <a:gd name="T35" fmla="*/ 153 h 347"/>
                  <a:gd name="T36" fmla="*/ 227 w 234"/>
                  <a:gd name="T37" fmla="*/ 189 h 347"/>
                  <a:gd name="T38" fmla="*/ 234 w 234"/>
                  <a:gd name="T39" fmla="*/ 234 h 347"/>
                  <a:gd name="T40" fmla="*/ 225 w 234"/>
                  <a:gd name="T41" fmla="*/ 281 h 347"/>
                  <a:gd name="T42" fmla="*/ 199 w 234"/>
                  <a:gd name="T43" fmla="*/ 316 h 347"/>
                  <a:gd name="T44" fmla="*/ 159 w 234"/>
                  <a:gd name="T45" fmla="*/ 339 h 347"/>
                  <a:gd name="T46" fmla="*/ 110 w 234"/>
                  <a:gd name="T47" fmla="*/ 347 h 347"/>
                  <a:gd name="T48" fmla="*/ 77 w 234"/>
                  <a:gd name="T49" fmla="*/ 344 h 347"/>
                  <a:gd name="T50" fmla="*/ 48 w 234"/>
                  <a:gd name="T51" fmla="*/ 335 h 347"/>
                  <a:gd name="T52" fmla="*/ 24 w 234"/>
                  <a:gd name="T53" fmla="*/ 319 h 347"/>
                  <a:gd name="T54" fmla="*/ 6 w 234"/>
                  <a:gd name="T55" fmla="*/ 297 h 347"/>
                  <a:gd name="T56" fmla="*/ 2 w 234"/>
                  <a:gd name="T57" fmla="*/ 289 h 347"/>
                  <a:gd name="T58" fmla="*/ 0 w 234"/>
                  <a:gd name="T59" fmla="*/ 281 h 347"/>
                  <a:gd name="T60" fmla="*/ 6 w 234"/>
                  <a:gd name="T61" fmla="*/ 267 h 347"/>
                  <a:gd name="T62" fmla="*/ 19 w 234"/>
                  <a:gd name="T63" fmla="*/ 261 h 347"/>
                  <a:gd name="T64" fmla="*/ 27 w 234"/>
                  <a:gd name="T65" fmla="*/ 263 h 347"/>
                  <a:gd name="T66" fmla="*/ 35 w 234"/>
                  <a:gd name="T67" fmla="*/ 268 h 347"/>
                  <a:gd name="T68" fmla="*/ 64 w 234"/>
                  <a:gd name="T69" fmla="*/ 294 h 347"/>
                  <a:gd name="T70" fmla="*/ 105 w 234"/>
                  <a:gd name="T71" fmla="*/ 303 h 347"/>
                  <a:gd name="T72" fmla="*/ 134 w 234"/>
                  <a:gd name="T73" fmla="*/ 298 h 347"/>
                  <a:gd name="T74" fmla="*/ 155 w 234"/>
                  <a:gd name="T75" fmla="*/ 283 h 347"/>
                  <a:gd name="T76" fmla="*/ 167 w 234"/>
                  <a:gd name="T77" fmla="*/ 260 h 347"/>
                  <a:gd name="T78" fmla="*/ 172 w 234"/>
                  <a:gd name="T79" fmla="*/ 231 h 347"/>
                  <a:gd name="T80" fmla="*/ 168 w 234"/>
                  <a:gd name="T81" fmla="*/ 203 h 347"/>
                  <a:gd name="T82" fmla="*/ 156 w 234"/>
                  <a:gd name="T83" fmla="*/ 181 h 347"/>
                  <a:gd name="T84" fmla="*/ 138 w 234"/>
                  <a:gd name="T85" fmla="*/ 167 h 347"/>
                  <a:gd name="T86" fmla="*/ 114 w 234"/>
                  <a:gd name="T87" fmla="*/ 162 h 347"/>
                  <a:gd name="T88" fmla="*/ 94 w 234"/>
                  <a:gd name="T89" fmla="*/ 164 h 347"/>
                  <a:gd name="T90" fmla="*/ 78 w 234"/>
                  <a:gd name="T91" fmla="*/ 171 h 347"/>
                  <a:gd name="T92" fmla="*/ 66 w 234"/>
                  <a:gd name="T93" fmla="*/ 181 h 347"/>
                  <a:gd name="T94" fmla="*/ 59 w 234"/>
                  <a:gd name="T95" fmla="*/ 191 h 347"/>
                  <a:gd name="T96" fmla="*/ 47 w 234"/>
                  <a:gd name="T97" fmla="*/ 203 h 347"/>
                  <a:gd name="T98" fmla="*/ 30 w 234"/>
                  <a:gd name="T99" fmla="*/ 208 h 347"/>
                  <a:gd name="T100" fmla="*/ 21 w 234"/>
                  <a:gd name="T101" fmla="*/ 207 h 347"/>
                  <a:gd name="T102" fmla="*/ 13 w 234"/>
                  <a:gd name="T103" fmla="*/ 202 h 347"/>
                  <a:gd name="T104" fmla="*/ 8 w 234"/>
                  <a:gd name="T105" fmla="*/ 194 h 347"/>
                  <a:gd name="T106" fmla="*/ 5 w 234"/>
                  <a:gd name="T107" fmla="*/ 182 h 347"/>
                  <a:gd name="T108" fmla="*/ 5 w 234"/>
                  <a:gd name="T109" fmla="*/ 2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347">
                    <a:moveTo>
                      <a:pt x="5" y="28"/>
                    </a:moveTo>
                    <a:cubicBezTo>
                      <a:pt x="5" y="18"/>
                      <a:pt x="8" y="11"/>
                      <a:pt x="13" y="7"/>
                    </a:cubicBezTo>
                    <a:cubicBezTo>
                      <a:pt x="18" y="2"/>
                      <a:pt x="26" y="0"/>
                      <a:pt x="37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2" y="0"/>
                      <a:pt x="205" y="1"/>
                      <a:pt x="207" y="2"/>
                    </a:cubicBezTo>
                    <a:cubicBezTo>
                      <a:pt x="210" y="3"/>
                      <a:pt x="212" y="5"/>
                      <a:pt x="214" y="7"/>
                    </a:cubicBezTo>
                    <a:cubicBezTo>
                      <a:pt x="216" y="9"/>
                      <a:pt x="217" y="12"/>
                      <a:pt x="218" y="14"/>
                    </a:cubicBezTo>
                    <a:cubicBezTo>
                      <a:pt x="219" y="17"/>
                      <a:pt x="219" y="19"/>
                      <a:pt x="219" y="22"/>
                    </a:cubicBezTo>
                    <a:cubicBezTo>
                      <a:pt x="219" y="25"/>
                      <a:pt x="219" y="28"/>
                      <a:pt x="218" y="31"/>
                    </a:cubicBezTo>
                    <a:cubicBezTo>
                      <a:pt x="217" y="33"/>
                      <a:pt x="216" y="36"/>
                      <a:pt x="214" y="38"/>
                    </a:cubicBezTo>
                    <a:cubicBezTo>
                      <a:pt x="212" y="40"/>
                      <a:pt x="210" y="41"/>
                      <a:pt x="207" y="43"/>
                    </a:cubicBezTo>
                    <a:cubicBezTo>
                      <a:pt x="205" y="44"/>
                      <a:pt x="202" y="45"/>
                      <a:pt x="198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153"/>
                      <a:pt x="55" y="153"/>
                      <a:pt x="55" y="153"/>
                    </a:cubicBezTo>
                    <a:cubicBezTo>
                      <a:pt x="65" y="142"/>
                      <a:pt x="77" y="134"/>
                      <a:pt x="90" y="129"/>
                    </a:cubicBezTo>
                    <a:cubicBezTo>
                      <a:pt x="103" y="124"/>
                      <a:pt x="117" y="121"/>
                      <a:pt x="132" y="121"/>
                    </a:cubicBezTo>
                    <a:cubicBezTo>
                      <a:pt x="147" y="121"/>
                      <a:pt x="161" y="124"/>
                      <a:pt x="174" y="129"/>
                    </a:cubicBezTo>
                    <a:cubicBezTo>
                      <a:pt x="186" y="135"/>
                      <a:pt x="197" y="143"/>
                      <a:pt x="206" y="153"/>
                    </a:cubicBezTo>
                    <a:cubicBezTo>
                      <a:pt x="215" y="163"/>
                      <a:pt x="222" y="175"/>
                      <a:pt x="227" y="189"/>
                    </a:cubicBezTo>
                    <a:cubicBezTo>
                      <a:pt x="232" y="202"/>
                      <a:pt x="234" y="217"/>
                      <a:pt x="234" y="234"/>
                    </a:cubicBezTo>
                    <a:cubicBezTo>
                      <a:pt x="234" y="251"/>
                      <a:pt x="231" y="267"/>
                      <a:pt x="225" y="281"/>
                    </a:cubicBezTo>
                    <a:cubicBezTo>
                      <a:pt x="219" y="295"/>
                      <a:pt x="210" y="307"/>
                      <a:pt x="199" y="316"/>
                    </a:cubicBezTo>
                    <a:cubicBezTo>
                      <a:pt x="188" y="326"/>
                      <a:pt x="175" y="334"/>
                      <a:pt x="159" y="339"/>
                    </a:cubicBezTo>
                    <a:cubicBezTo>
                      <a:pt x="144" y="345"/>
                      <a:pt x="128" y="347"/>
                      <a:pt x="110" y="347"/>
                    </a:cubicBezTo>
                    <a:cubicBezTo>
                      <a:pt x="99" y="347"/>
                      <a:pt x="88" y="346"/>
                      <a:pt x="77" y="344"/>
                    </a:cubicBezTo>
                    <a:cubicBezTo>
                      <a:pt x="67" y="342"/>
                      <a:pt x="57" y="339"/>
                      <a:pt x="48" y="335"/>
                    </a:cubicBezTo>
                    <a:cubicBezTo>
                      <a:pt x="39" y="331"/>
                      <a:pt x="31" y="326"/>
                      <a:pt x="24" y="319"/>
                    </a:cubicBezTo>
                    <a:cubicBezTo>
                      <a:pt x="17" y="313"/>
                      <a:pt x="11" y="306"/>
                      <a:pt x="6" y="297"/>
                    </a:cubicBezTo>
                    <a:cubicBezTo>
                      <a:pt x="4" y="294"/>
                      <a:pt x="3" y="292"/>
                      <a:pt x="2" y="289"/>
                    </a:cubicBezTo>
                    <a:cubicBezTo>
                      <a:pt x="1" y="287"/>
                      <a:pt x="0" y="284"/>
                      <a:pt x="0" y="281"/>
                    </a:cubicBezTo>
                    <a:cubicBezTo>
                      <a:pt x="0" y="276"/>
                      <a:pt x="2" y="271"/>
                      <a:pt x="6" y="267"/>
                    </a:cubicBezTo>
                    <a:cubicBezTo>
                      <a:pt x="10" y="263"/>
                      <a:pt x="14" y="261"/>
                      <a:pt x="19" y="261"/>
                    </a:cubicBezTo>
                    <a:cubicBezTo>
                      <a:pt x="22" y="261"/>
                      <a:pt x="25" y="262"/>
                      <a:pt x="27" y="263"/>
                    </a:cubicBezTo>
                    <a:cubicBezTo>
                      <a:pt x="30" y="264"/>
                      <a:pt x="32" y="266"/>
                      <a:pt x="35" y="268"/>
                    </a:cubicBezTo>
                    <a:cubicBezTo>
                      <a:pt x="42" y="280"/>
                      <a:pt x="51" y="289"/>
                      <a:pt x="64" y="294"/>
                    </a:cubicBezTo>
                    <a:cubicBezTo>
                      <a:pt x="76" y="300"/>
                      <a:pt x="90" y="303"/>
                      <a:pt x="105" y="303"/>
                    </a:cubicBezTo>
                    <a:cubicBezTo>
                      <a:pt x="116" y="303"/>
                      <a:pt x="126" y="301"/>
                      <a:pt x="134" y="298"/>
                    </a:cubicBezTo>
                    <a:cubicBezTo>
                      <a:pt x="142" y="294"/>
                      <a:pt x="149" y="289"/>
                      <a:pt x="155" y="283"/>
                    </a:cubicBezTo>
                    <a:cubicBezTo>
                      <a:pt x="160" y="277"/>
                      <a:pt x="164" y="269"/>
                      <a:pt x="167" y="260"/>
                    </a:cubicBezTo>
                    <a:cubicBezTo>
                      <a:pt x="170" y="251"/>
                      <a:pt x="172" y="242"/>
                      <a:pt x="172" y="231"/>
                    </a:cubicBezTo>
                    <a:cubicBezTo>
                      <a:pt x="172" y="221"/>
                      <a:pt x="170" y="212"/>
                      <a:pt x="168" y="203"/>
                    </a:cubicBezTo>
                    <a:cubicBezTo>
                      <a:pt x="165" y="195"/>
                      <a:pt x="161" y="187"/>
                      <a:pt x="156" y="181"/>
                    </a:cubicBezTo>
                    <a:cubicBezTo>
                      <a:pt x="151" y="175"/>
                      <a:pt x="145" y="170"/>
                      <a:pt x="138" y="167"/>
                    </a:cubicBezTo>
                    <a:cubicBezTo>
                      <a:pt x="131" y="163"/>
                      <a:pt x="123" y="162"/>
                      <a:pt x="114" y="162"/>
                    </a:cubicBezTo>
                    <a:cubicBezTo>
                      <a:pt x="106" y="162"/>
                      <a:pt x="100" y="163"/>
                      <a:pt x="94" y="164"/>
                    </a:cubicBezTo>
                    <a:cubicBezTo>
                      <a:pt x="88" y="166"/>
                      <a:pt x="83" y="168"/>
                      <a:pt x="78" y="171"/>
                    </a:cubicBezTo>
                    <a:cubicBezTo>
                      <a:pt x="73" y="174"/>
                      <a:pt x="69" y="177"/>
                      <a:pt x="66" y="181"/>
                    </a:cubicBezTo>
                    <a:cubicBezTo>
                      <a:pt x="63" y="184"/>
                      <a:pt x="61" y="187"/>
                      <a:pt x="59" y="191"/>
                    </a:cubicBezTo>
                    <a:cubicBezTo>
                      <a:pt x="56" y="196"/>
                      <a:pt x="52" y="200"/>
                      <a:pt x="47" y="203"/>
                    </a:cubicBezTo>
                    <a:cubicBezTo>
                      <a:pt x="42" y="207"/>
                      <a:pt x="36" y="208"/>
                      <a:pt x="30" y="208"/>
                    </a:cubicBezTo>
                    <a:cubicBezTo>
                      <a:pt x="27" y="208"/>
                      <a:pt x="24" y="208"/>
                      <a:pt x="21" y="207"/>
                    </a:cubicBezTo>
                    <a:cubicBezTo>
                      <a:pt x="18" y="206"/>
                      <a:pt x="15" y="204"/>
                      <a:pt x="13" y="202"/>
                    </a:cubicBezTo>
                    <a:cubicBezTo>
                      <a:pt x="11" y="200"/>
                      <a:pt x="9" y="197"/>
                      <a:pt x="8" y="194"/>
                    </a:cubicBezTo>
                    <a:cubicBezTo>
                      <a:pt x="6" y="190"/>
                      <a:pt x="5" y="187"/>
                      <a:pt x="5" y="182"/>
                    </a:cubicBez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4" name="文本框 106"/>
          <p:cNvSpPr txBox="1"/>
          <p:nvPr/>
        </p:nvSpPr>
        <p:spPr>
          <a:xfrm>
            <a:off x="484515" y="151787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工具機老</a:t>
            </a:r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舊</a:t>
            </a:r>
            <a:endParaRPr lang="en-US" altLang="zh-TW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具備資料傳輸能力</a:t>
            </a:r>
            <a:endParaRPr lang="zh-TW" altLang="en-US" u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Freeform 3824"/>
          <p:cNvSpPr>
            <a:spLocks/>
          </p:cNvSpPr>
          <p:nvPr/>
        </p:nvSpPr>
        <p:spPr bwMode="auto">
          <a:xfrm>
            <a:off x="583859" y="3957297"/>
            <a:ext cx="2045120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F47C0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Freeform 3824"/>
          <p:cNvSpPr>
            <a:spLocks/>
          </p:cNvSpPr>
          <p:nvPr/>
        </p:nvSpPr>
        <p:spPr bwMode="auto">
          <a:xfrm>
            <a:off x="1240189" y="1851901"/>
            <a:ext cx="1980708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B9B82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本框 109"/>
          <p:cNvSpPr txBox="1"/>
          <p:nvPr/>
        </p:nvSpPr>
        <p:spPr>
          <a:xfrm>
            <a:off x="169094" y="36041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無法即時發現問題</a:t>
            </a:r>
            <a:endParaRPr lang="zh-CN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Freeform 3824"/>
          <p:cNvSpPr>
            <a:spLocks/>
          </p:cNvSpPr>
          <p:nvPr/>
        </p:nvSpPr>
        <p:spPr bwMode="auto">
          <a:xfrm flipH="1" flipV="1">
            <a:off x="5431803" y="5694307"/>
            <a:ext cx="2290707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CC420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本框 111"/>
          <p:cNvSpPr txBox="1"/>
          <p:nvPr/>
        </p:nvSpPr>
        <p:spPr>
          <a:xfrm>
            <a:off x="6008437" y="60769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需依靠</a:t>
            </a:r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人力</a:t>
            </a:r>
            <a:endParaRPr lang="en-US" altLang="zh-TW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巡邏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工廠運作狀況</a:t>
            </a:r>
            <a:endParaRPr lang="zh-CN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Freeform 3824"/>
          <p:cNvSpPr>
            <a:spLocks/>
          </p:cNvSpPr>
          <p:nvPr/>
        </p:nvSpPr>
        <p:spPr bwMode="auto">
          <a:xfrm flipH="1" flipV="1">
            <a:off x="6278528" y="4570892"/>
            <a:ext cx="2290707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A11B5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本框 113"/>
          <p:cNvSpPr txBox="1"/>
          <p:nvPr/>
        </p:nvSpPr>
        <p:spPr>
          <a:xfrm>
            <a:off x="7008159" y="491257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設備昂貴汰換</a:t>
            </a:r>
            <a:r>
              <a:rPr lang="zh-TW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不易</a:t>
            </a:r>
            <a:endParaRPr lang="zh-CN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</p:txBody>
      </p:sp>
      <p:sp>
        <p:nvSpPr>
          <p:cNvPr id="72" name="Freeform 3824"/>
          <p:cNvSpPr>
            <a:spLocks/>
          </p:cNvSpPr>
          <p:nvPr/>
        </p:nvSpPr>
        <p:spPr bwMode="auto">
          <a:xfrm flipH="1">
            <a:off x="6216455" y="1894559"/>
            <a:ext cx="2045120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58B7B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Freeform 29"/>
          <p:cNvSpPr>
            <a:spLocks noEditPoints="1"/>
          </p:cNvSpPr>
          <p:nvPr/>
        </p:nvSpPr>
        <p:spPr bwMode="auto">
          <a:xfrm>
            <a:off x="3904010" y="2947045"/>
            <a:ext cx="1442646" cy="1538524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文本框 113"/>
          <p:cNvSpPr txBox="1"/>
          <p:nvPr/>
        </p:nvSpPr>
        <p:spPr>
          <a:xfrm>
            <a:off x="6546494" y="15477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工具機無螢幕顯示資訊</a:t>
            </a:r>
            <a:endParaRPr lang="zh-CN" altLang="en-US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8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48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無須汰換現有工具機設備。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工具機旁邊安裝感應裝置即可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417"/>
              </a:spcBef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智慧型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裝置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監控。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21" name="六边形 38"/>
          <p:cNvSpPr/>
          <p:nvPr/>
        </p:nvSpPr>
        <p:spPr>
          <a:xfrm rot="16200000">
            <a:off x="6428330" y="3870731"/>
            <a:ext cx="2888574" cy="2490150"/>
          </a:xfrm>
          <a:prstGeom prst="hexagon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六边形 39"/>
          <p:cNvSpPr/>
          <p:nvPr/>
        </p:nvSpPr>
        <p:spPr>
          <a:xfrm rot="16200000">
            <a:off x="3938180" y="3870732"/>
            <a:ext cx="2888574" cy="2490150"/>
          </a:xfrm>
          <a:prstGeom prst="hexagon">
            <a:avLst/>
          </a:prstGeom>
          <a:solidFill>
            <a:srgbClr val="EC37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六边形 40"/>
          <p:cNvSpPr/>
          <p:nvPr/>
        </p:nvSpPr>
        <p:spPr>
          <a:xfrm rot="16200000">
            <a:off x="5183255" y="1611988"/>
            <a:ext cx="2888574" cy="2490150"/>
          </a:xfrm>
          <a:prstGeom prst="hexagon">
            <a:avLst/>
          </a:prstGeom>
          <a:solidFill>
            <a:srgbClr val="F36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任意多边形 59"/>
          <p:cNvSpPr>
            <a:spLocks noChangeAspect="1"/>
          </p:cNvSpPr>
          <p:nvPr/>
        </p:nvSpPr>
        <p:spPr>
          <a:xfrm rot="16200000">
            <a:off x="7560854" y="2738209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任意多边形 60"/>
          <p:cNvSpPr/>
          <p:nvPr/>
        </p:nvSpPr>
        <p:spPr>
          <a:xfrm rot="16200000">
            <a:off x="5070242" y="2738210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任意多边形 61"/>
          <p:cNvSpPr>
            <a:spLocks noChangeAspect="1"/>
          </p:cNvSpPr>
          <p:nvPr/>
        </p:nvSpPr>
        <p:spPr>
          <a:xfrm rot="5400000" flipV="1">
            <a:off x="6315779" y="274451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62"/>
          <p:cNvSpPr txBox="1"/>
          <p:nvPr/>
        </p:nvSpPr>
        <p:spPr>
          <a:xfrm>
            <a:off x="6299105" y="1668411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71"/>
          <p:cNvSpPr txBox="1"/>
          <p:nvPr/>
        </p:nvSpPr>
        <p:spPr>
          <a:xfrm>
            <a:off x="7483631" y="563015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文本框 75"/>
          <p:cNvSpPr txBox="1"/>
          <p:nvPr/>
        </p:nvSpPr>
        <p:spPr>
          <a:xfrm>
            <a:off x="5022773" y="563015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76"/>
          <p:cNvSpPr txBox="1"/>
          <p:nvPr/>
        </p:nvSpPr>
        <p:spPr>
          <a:xfrm>
            <a:off x="5623928" y="2547874"/>
            <a:ext cx="20063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自動收集及保存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資料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1" name="文本框 77"/>
          <p:cNvSpPr txBox="1"/>
          <p:nvPr/>
        </p:nvSpPr>
        <p:spPr>
          <a:xfrm>
            <a:off x="4393492" y="4667340"/>
            <a:ext cx="20323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增加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資料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傳輸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能力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2" name="文本框 78"/>
          <p:cNvSpPr txBox="1"/>
          <p:nvPr/>
        </p:nvSpPr>
        <p:spPr>
          <a:xfrm>
            <a:off x="6681920" y="4575007"/>
            <a:ext cx="24001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解決缺乏遠端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即時</a:t>
            </a:r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監控方式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(1/5)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監控層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將資訊依據使用者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需求即時顯示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所設計的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上，以達到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監控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的目的。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主要作為與工具機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溝通的媒介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59" y="796925"/>
            <a:ext cx="427282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>
          <a:xfrm>
            <a:off x="179388" y="836712"/>
            <a:ext cx="8856662" cy="5318125"/>
          </a:xfrm>
        </p:spPr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WeMos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D1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控制各種感應模組運作來讀取工具機的資料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依照工具機特性選擇適合感應模組安裝。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7940"/>
              </p:ext>
            </p:extLst>
          </p:nvPr>
        </p:nvGraphicFramePr>
        <p:xfrm>
          <a:off x="1428433" y="2492896"/>
          <a:ext cx="6586855" cy="34137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65885">
                  <a:extLst>
                    <a:ext uri="{9D8B030D-6E8A-4147-A177-3AD203B41FA5}">
                      <a16:colId xmlns:a16="http://schemas.microsoft.com/office/drawing/2014/main" val="61189040"/>
                    </a:ext>
                  </a:extLst>
                </a:gridCol>
                <a:gridCol w="1244282">
                  <a:extLst>
                    <a:ext uri="{9D8B030D-6E8A-4147-A177-3AD203B41FA5}">
                      <a16:colId xmlns:a16="http://schemas.microsoft.com/office/drawing/2014/main" val="3860398582"/>
                    </a:ext>
                  </a:extLst>
                </a:gridCol>
                <a:gridCol w="3976688">
                  <a:extLst>
                    <a:ext uri="{9D8B030D-6E8A-4147-A177-3AD203B41FA5}">
                      <a16:colId xmlns:a16="http://schemas.microsoft.com/office/drawing/2014/main" val="3469379464"/>
                    </a:ext>
                  </a:extLst>
                </a:gridCol>
              </a:tblGrid>
              <a:tr h="2506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感應模組名稱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8055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溫濕度模組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溫度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50℃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精準度：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±2℃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5290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濕度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％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精準度：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±5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895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重量模組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500(g)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465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火光感應模組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火光反應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通電：有火光反應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沒通電：無火光反應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07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一氧化碳感應模組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一氧化碳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通電：一氧化碳濃度超過警戒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沒通電：一氧化碳濃度正常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804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繼電器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控制通電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打開：通電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關閉：沒通電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9883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控制層資料傳輸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 smtClean="0"/>
          </a:p>
          <a:p>
            <a:pPr marL="0" indent="0" algn="just">
              <a:buNone/>
            </a:pPr>
            <a:endParaRPr lang="zh-TW" altLang="zh-TW" sz="2000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47928" y="6306676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9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03015" y="6422564"/>
            <a:ext cx="2967038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流程圖: 結束點 7"/>
          <p:cNvSpPr/>
          <p:nvPr/>
        </p:nvSpPr>
        <p:spPr bwMode="auto">
          <a:xfrm>
            <a:off x="399480" y="1970927"/>
            <a:ext cx="1512168" cy="64807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API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發動請</a:t>
            </a:r>
            <a:r>
              <a:rPr lang="zh-TW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流程圖: 程序 8"/>
          <p:cNvSpPr/>
          <p:nvPr/>
        </p:nvSpPr>
        <p:spPr bwMode="auto">
          <a:xfrm>
            <a:off x="3278625" y="1869763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1" lang="en-US" altLang="zh-TW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WeMos</a:t>
            </a:r>
            <a:r>
              <a:rPr kumimoji="1" lang="en-US" altLang="zh-TW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D1 </a:t>
            </a:r>
            <a:r>
              <a:rPr kumimoji="1" lang="en-US" altLang="zh-TW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kumimoji="1" lang="en-US" altLang="zh-TW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接受請</a:t>
            </a: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</a:t>
            </a:r>
            <a:r>
              <a:rPr kumimoji="1" lang="en-US" altLang="zh-TW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流程圖: 程序 16"/>
          <p:cNvSpPr/>
          <p:nvPr/>
        </p:nvSpPr>
        <p:spPr bwMode="auto">
          <a:xfrm>
            <a:off x="6660232" y="1869763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控制感應模組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感應工具機資</a:t>
            </a: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料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流程圖: 決策 12"/>
          <p:cNvSpPr/>
          <p:nvPr/>
        </p:nvSpPr>
        <p:spPr bwMode="auto">
          <a:xfrm>
            <a:off x="399480" y="3391924"/>
            <a:ext cx="2293769" cy="1728192"/>
          </a:xfrm>
          <a:prstGeom prst="flowChartDecision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判斷是否感應成功</a:t>
            </a: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流程圖: 程序 18"/>
          <p:cNvSpPr/>
          <p:nvPr/>
        </p:nvSpPr>
        <p:spPr bwMode="auto">
          <a:xfrm>
            <a:off x="2693249" y="5400714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產生失敗訊息並轉換成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格式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流程圖: 程序 19"/>
          <p:cNvSpPr/>
          <p:nvPr/>
        </p:nvSpPr>
        <p:spPr bwMode="auto">
          <a:xfrm>
            <a:off x="3845377" y="3851663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將資料轉換成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格式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流程圖: 結束點 20"/>
          <p:cNvSpPr/>
          <p:nvPr/>
        </p:nvSpPr>
        <p:spPr bwMode="auto">
          <a:xfrm>
            <a:off x="6931680" y="3902245"/>
            <a:ext cx="1872208" cy="749236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將資料回傳給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API</a:t>
            </a:r>
          </a:p>
        </p:txBody>
      </p:sp>
      <p:cxnSp>
        <p:nvCxnSpPr>
          <p:cNvPr id="15" name="直線單箭頭接點 14"/>
          <p:cNvCxnSpPr>
            <a:stCxn id="8" idx="3"/>
            <a:endCxn id="9" idx="1"/>
          </p:cNvCxnSpPr>
          <p:nvPr/>
        </p:nvCxnSpPr>
        <p:spPr bwMode="auto">
          <a:xfrm>
            <a:off x="1911648" y="2294963"/>
            <a:ext cx="13669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線單箭頭接點 25"/>
          <p:cNvCxnSpPr>
            <a:stCxn id="9" idx="3"/>
            <a:endCxn id="17" idx="1"/>
          </p:cNvCxnSpPr>
          <p:nvPr/>
        </p:nvCxnSpPr>
        <p:spPr bwMode="auto">
          <a:xfrm>
            <a:off x="5222841" y="2294963"/>
            <a:ext cx="14373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肘形接點 21"/>
          <p:cNvCxnSpPr>
            <a:stCxn id="17" idx="2"/>
            <a:endCxn id="13" idx="0"/>
          </p:cNvCxnSpPr>
          <p:nvPr/>
        </p:nvCxnSpPr>
        <p:spPr bwMode="auto">
          <a:xfrm rot="5400000">
            <a:off x="4253473" y="13056"/>
            <a:ext cx="671761" cy="608597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線單箭頭接點 28"/>
          <p:cNvCxnSpPr/>
          <p:nvPr/>
        </p:nvCxnSpPr>
        <p:spPr bwMode="auto">
          <a:xfrm>
            <a:off x="2693249" y="4250348"/>
            <a:ext cx="11420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線單箭頭接點 29"/>
          <p:cNvCxnSpPr/>
          <p:nvPr/>
        </p:nvCxnSpPr>
        <p:spPr bwMode="auto">
          <a:xfrm>
            <a:off x="5799009" y="4250348"/>
            <a:ext cx="11420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肘形接點 24"/>
          <p:cNvCxnSpPr>
            <a:stCxn id="13" idx="2"/>
            <a:endCxn id="19" idx="1"/>
          </p:cNvCxnSpPr>
          <p:nvPr/>
        </p:nvCxnSpPr>
        <p:spPr bwMode="auto">
          <a:xfrm rot="16200000" flipH="1">
            <a:off x="1766908" y="4899573"/>
            <a:ext cx="705798" cy="11468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31515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肘形接點 30"/>
          <p:cNvCxnSpPr>
            <a:stCxn id="19" idx="3"/>
            <a:endCxn id="21" idx="2"/>
          </p:cNvCxnSpPr>
          <p:nvPr/>
        </p:nvCxnSpPr>
        <p:spPr bwMode="auto">
          <a:xfrm flipV="1">
            <a:off x="4637465" y="4651481"/>
            <a:ext cx="3230319" cy="11744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文字方塊 35"/>
          <p:cNvSpPr txBox="1"/>
          <p:nvPr/>
        </p:nvSpPr>
        <p:spPr>
          <a:xfrm>
            <a:off x="2600641" y="3961419"/>
            <a:ext cx="69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375034" y="5040445"/>
            <a:ext cx="76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失敗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MS Lab-1">
  <a:themeElements>
    <a:clrScheme name="MMS Lab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S Lab-1">
      <a:majorFont>
        <a:latin typeface="Comic Sans MS"/>
        <a:ea typeface="新細明體"/>
        <a:cs typeface=""/>
      </a:majorFont>
      <a:minorFont>
        <a:latin typeface="Comic Sans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MMS Lab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MMS Lab-1</Template>
  <TotalTime>19640</TotalTime>
  <Words>985</Words>
  <Application>Microsoft Office PowerPoint</Application>
  <PresentationFormat>如螢幕大小 (4:3)</PresentationFormat>
  <Paragraphs>272</Paragraphs>
  <Slides>27</Slides>
  <Notes>27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Arial Unicode MS</vt:lpstr>
      <vt:lpstr>MS PGothic</vt:lpstr>
      <vt:lpstr>微軟正黑體</vt:lpstr>
      <vt:lpstr>新細明體</vt:lpstr>
      <vt:lpstr>標楷體</vt:lpstr>
      <vt:lpstr>Arial</vt:lpstr>
      <vt:lpstr>Comic Sans MS</vt:lpstr>
      <vt:lpstr>Courier New</vt:lpstr>
      <vt:lpstr>Impact</vt:lpstr>
      <vt:lpstr>Times New Roman</vt:lpstr>
      <vt:lpstr>MMS Lab-1</vt:lpstr>
      <vt:lpstr>PhotoImpact</vt:lpstr>
      <vt:lpstr> </vt:lpstr>
      <vt:lpstr>Outline</vt:lpstr>
      <vt:lpstr>研究動機(1/3)</vt:lpstr>
      <vt:lpstr>研究動機(2/3)</vt:lpstr>
      <vt:lpstr>研究動機(3/3)</vt:lpstr>
      <vt:lpstr>研究目的</vt:lpstr>
      <vt:lpstr>系統設計(1/5)</vt:lpstr>
      <vt:lpstr>系統設計(2/5)</vt:lpstr>
      <vt:lpstr>系統設計(3/5)</vt:lpstr>
      <vt:lpstr>系統設計(4/5)</vt:lpstr>
      <vt:lpstr>系統設計(5/5)</vt:lpstr>
      <vt:lpstr>系統開發成果(1/12)</vt:lpstr>
      <vt:lpstr>系統開發成果(2/12)</vt:lpstr>
      <vt:lpstr>系統開發成果(3/12)</vt:lpstr>
      <vt:lpstr>系統開發成果(4/12)</vt:lpstr>
      <vt:lpstr>系統開發成果(5/12)</vt:lpstr>
      <vt:lpstr>系統開發成果(6/12)</vt:lpstr>
      <vt:lpstr>系統開發成果(7/12)</vt:lpstr>
      <vt:lpstr>系統開發成果(8/12)</vt:lpstr>
      <vt:lpstr>系統開發成果(9/12)</vt:lpstr>
      <vt:lpstr>系統開發成果(10/12)</vt:lpstr>
      <vt:lpstr>系統開發成果(11/12)</vt:lpstr>
      <vt:lpstr>系統開發成果(12/12)</vt:lpstr>
      <vt:lpstr>結論</vt:lpstr>
      <vt:lpstr>參考文獻(1/2)</vt:lpstr>
      <vt:lpstr>參考文獻(2/2)</vt:lpstr>
      <vt:lpstr>PowerPoint 簡報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Huang</dc:creator>
  <cp:lastModifiedBy>林清河</cp:lastModifiedBy>
  <cp:revision>830</cp:revision>
  <dcterms:created xsi:type="dcterms:W3CDTF">2009-09-05T05:37:07Z</dcterms:created>
  <dcterms:modified xsi:type="dcterms:W3CDTF">2020-11-11T17:49:44Z</dcterms:modified>
</cp:coreProperties>
</file>